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71" r:id="rId4"/>
    <p:sldId id="270" r:id="rId5"/>
    <p:sldId id="257" r:id="rId6"/>
    <p:sldId id="261" r:id="rId7"/>
    <p:sldId id="262" r:id="rId8"/>
    <p:sldId id="263" r:id="rId9"/>
    <p:sldId id="264" r:id="rId10"/>
    <p:sldId id="265" r:id="rId11"/>
    <p:sldId id="266" r:id="rId12"/>
    <p:sldId id="269"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7" autoAdjust="0"/>
    <p:restoredTop sz="94607" autoAdjust="0"/>
  </p:normalViewPr>
  <p:slideViewPr>
    <p:cSldViewPr>
      <p:cViewPr>
        <p:scale>
          <a:sx n="48" d="100"/>
          <a:sy n="48" d="100"/>
        </p:scale>
        <p:origin x="42" y="-17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FEA7C212-0B7F-4A3B-AAA9-B4BB2C118843}" type="datetimeFigureOut">
              <a:rPr lang="en-US" smtClean="0"/>
              <a:pPr/>
              <a:t>5/28/2014</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9256FA99-57C0-4B7D-8FC0-4EBE8FF8E08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EA7C212-0B7F-4A3B-AAA9-B4BB2C118843}" type="datetimeFigureOut">
              <a:rPr lang="en-US" smtClean="0"/>
              <a:pPr/>
              <a:t>5/28/2014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56FA99-57C0-4B7D-8FC0-4EBE8FF8E08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FEA7C212-0B7F-4A3B-AAA9-B4BB2C118843}" type="datetimeFigureOut">
              <a:rPr lang="en-US" smtClean="0"/>
              <a:pPr/>
              <a:t>5/28/2014</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9256FA99-57C0-4B7D-8FC0-4EBE8FF8E08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EA7C212-0B7F-4A3B-AAA9-B4BB2C118843}" type="datetimeFigureOut">
              <a:rPr lang="en-US" smtClean="0"/>
              <a:pPr/>
              <a:t>5/28/2014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9256FA99-57C0-4B7D-8FC0-4EBE8FF8E08F}"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FEA7C212-0B7F-4A3B-AAA9-B4BB2C118843}" type="datetimeFigureOut">
              <a:rPr lang="en-US" smtClean="0"/>
              <a:pPr/>
              <a:t>5/28/2014</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9256FA99-57C0-4B7D-8FC0-4EBE8FF8E08F}"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FEA7C212-0B7F-4A3B-AAA9-B4BB2C118843}" type="datetimeFigureOut">
              <a:rPr lang="en-US" smtClean="0"/>
              <a:pPr/>
              <a:t>5/28/2014</a:t>
            </a:fld>
            <a:endParaRPr lang="en-US"/>
          </a:p>
        </p:txBody>
      </p:sp>
      <p:sp>
        <p:nvSpPr>
          <p:cNvPr id="10" name="Slide Number Placeholder 9"/>
          <p:cNvSpPr>
            <a:spLocks noGrp="1"/>
          </p:cNvSpPr>
          <p:nvPr>
            <p:ph type="sldNum" sz="quarter" idx="16"/>
          </p:nvPr>
        </p:nvSpPr>
        <p:spPr/>
        <p:txBody>
          <a:bodyPr rtlCol="0"/>
          <a:lstStyle/>
          <a:p>
            <a:fld id="{9256FA99-57C0-4B7D-8FC0-4EBE8FF8E08F}"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FEA7C212-0B7F-4A3B-AAA9-B4BB2C118843}" type="datetimeFigureOut">
              <a:rPr lang="en-US" smtClean="0"/>
              <a:pPr/>
              <a:t>5/28/2014</a:t>
            </a:fld>
            <a:endParaRPr lang="en-US"/>
          </a:p>
        </p:txBody>
      </p:sp>
      <p:sp>
        <p:nvSpPr>
          <p:cNvPr id="12" name="Slide Number Placeholder 11"/>
          <p:cNvSpPr>
            <a:spLocks noGrp="1"/>
          </p:cNvSpPr>
          <p:nvPr>
            <p:ph type="sldNum" sz="quarter" idx="16"/>
          </p:nvPr>
        </p:nvSpPr>
        <p:spPr/>
        <p:txBody>
          <a:bodyPr rtlCol="0"/>
          <a:lstStyle/>
          <a:p>
            <a:fld id="{9256FA99-57C0-4B7D-8FC0-4EBE8FF8E08F}"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EA7C212-0B7F-4A3B-AAA9-B4BB2C118843}" type="datetimeFigureOut">
              <a:rPr lang="en-US" smtClean="0"/>
              <a:pPr/>
              <a:t>5/28/2014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9256FA99-57C0-4B7D-8FC0-4EBE8FF8E08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A7C212-0B7F-4A3B-AAA9-B4BB2C118843}" type="datetimeFigureOut">
              <a:rPr lang="en-US" smtClean="0"/>
              <a:pPr/>
              <a:t>5/28/2014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9256FA99-57C0-4B7D-8FC0-4EBE8FF8E08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EA7C212-0B7F-4A3B-AAA9-B4BB2C118843}" type="datetimeFigureOut">
              <a:rPr lang="en-US" smtClean="0"/>
              <a:pPr/>
              <a:t>5/28/2014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9256FA99-57C0-4B7D-8FC0-4EBE8FF8E08F}"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FEA7C212-0B7F-4A3B-AAA9-B4BB2C118843}" type="datetimeFigureOut">
              <a:rPr lang="en-US" smtClean="0"/>
              <a:pPr/>
              <a:t>5/28/2014</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9256FA99-57C0-4B7D-8FC0-4EBE8FF8E08F}"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FEA7C212-0B7F-4A3B-AAA9-B4BB2C118843}" type="datetimeFigureOut">
              <a:rPr lang="en-US" smtClean="0"/>
              <a:pPr/>
              <a:t>5/28/2014</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9256FA99-57C0-4B7D-8FC0-4EBE8FF8E08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hyperlink" Target="mailto:vaspitac.alumni.ns@gmail.com" TargetMode="External"/><Relationship Id="rId2" Type="http://schemas.openxmlformats.org/officeDocument/2006/relationships/hyperlink" Target="http://www.vaspitacns.edu.rs/" TargetMode="Externa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mailto:mastolend@yahoo.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sr-Latn-CS" dirty="0" smtClean="0"/>
              <a:t>ALUMNI KLUB</a:t>
            </a:r>
            <a:r>
              <a:rPr lang="en-US" dirty="0" smtClean="0"/>
              <a:t/>
            </a:r>
            <a:br>
              <a:rPr lang="en-US" dirty="0" smtClean="0"/>
            </a:br>
            <a:endParaRPr lang="en-US" dirty="0"/>
          </a:p>
        </p:txBody>
      </p:sp>
      <p:sp>
        <p:nvSpPr>
          <p:cNvPr id="3" name="Subtitle 2"/>
          <p:cNvSpPr>
            <a:spLocks noGrp="1"/>
          </p:cNvSpPr>
          <p:nvPr>
            <p:ph type="subTitle" idx="1"/>
          </p:nvPr>
        </p:nvSpPr>
        <p:spPr/>
        <p:txBody>
          <a:bodyPr>
            <a:normAutofit fontScale="62500" lnSpcReduction="20000"/>
          </a:bodyPr>
          <a:lstStyle/>
          <a:p>
            <a:r>
              <a:rPr lang="sr-Cyrl-CS" dirty="0" smtClean="0"/>
              <a:t>Висока школа струковних студија з аобразовање васпитача Нови Сад</a:t>
            </a:r>
            <a:endParaRPr lang="en-US" dirty="0" smtClean="0"/>
          </a:p>
          <a:p>
            <a:r>
              <a:rPr lang="sr-Cyrl-CS" dirty="0" smtClean="0"/>
              <a:t>Координатор за квалитет и пројекте</a:t>
            </a:r>
            <a:endParaRPr lang="en-US" dirty="0"/>
          </a:p>
        </p:txBody>
      </p:sp>
      <p:pic>
        <p:nvPicPr>
          <p:cNvPr id="4" name="Picture 3"/>
          <p:cNvPicPr/>
          <p:nvPr/>
        </p:nvPicPr>
        <p:blipFill>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tretch>
            <a:fillRect/>
          </a:stretch>
        </p:blipFill>
        <p:spPr>
          <a:xfrm>
            <a:off x="685800" y="1600201"/>
            <a:ext cx="7315199" cy="1904999"/>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CS" b="1" dirty="0" smtClean="0"/>
              <a:t>Mesta iz kojih dolaze članovi Kluba</a:t>
            </a:r>
            <a:endParaRPr lang="en-US" b="1" dirty="0"/>
          </a:p>
        </p:txBody>
      </p:sp>
      <p:sp>
        <p:nvSpPr>
          <p:cNvPr id="3" name="Text Placeholder 2"/>
          <p:cNvSpPr>
            <a:spLocks noGrp="1"/>
          </p:cNvSpPr>
          <p:nvPr>
            <p:ph type="body" idx="2"/>
          </p:nvPr>
        </p:nvSpPr>
        <p:spPr/>
        <p:txBody>
          <a:bodyPr/>
          <a:lstStyle/>
          <a:p>
            <a:r>
              <a:rPr lang="sr-Latn-CS" dirty="0" smtClean="0"/>
              <a:t>Vojvodina</a:t>
            </a:r>
            <a:endParaRPr lang="en-US" dirty="0"/>
          </a:p>
        </p:txBody>
      </p:sp>
      <p:sp>
        <p:nvSpPr>
          <p:cNvPr id="4" name="Content Placeholder 3"/>
          <p:cNvSpPr>
            <a:spLocks noGrp="1"/>
          </p:cNvSpPr>
          <p:nvPr>
            <p:ph sz="quarter" idx="1"/>
          </p:nvPr>
        </p:nvSpPr>
        <p:spPr/>
        <p:txBody>
          <a:bodyPr/>
          <a:lstStyle/>
          <a:p>
            <a:r>
              <a:rPr lang="sr-Latn-CS" dirty="0" smtClean="0"/>
              <a:t>Sremska Mitrovica, Irig, Novi Banonci, Bač, Zrenjanin, Žitište, Subotica, Bačka Topola, Bačka Palanka, Srbobran, Čurug, Beočin, Sremska Kamenica,Novi Sad, Veternik, Stepanovićevo, Bački Petrovac, Kikinda, Pančevo, Kovin, Odžaci, Deronje,Vrbas, Bela Crkva, Žabalj, Temerin, </a:t>
            </a:r>
            <a:endParaRPr lang="en-US"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Latn-CS" sz="3200" b="1" dirty="0" smtClean="0"/>
              <a:t>Oblasti interesovanja budućih članica </a:t>
            </a:r>
            <a:endParaRPr lang="en-US" sz="3200" b="1" dirty="0"/>
          </a:p>
        </p:txBody>
      </p:sp>
      <p:sp>
        <p:nvSpPr>
          <p:cNvPr id="3" name="Text Placeholder 2"/>
          <p:cNvSpPr>
            <a:spLocks noGrp="1"/>
          </p:cNvSpPr>
          <p:nvPr>
            <p:ph type="body" idx="2"/>
          </p:nvPr>
        </p:nvSpPr>
        <p:spPr/>
        <p:txBody>
          <a:bodyPr/>
          <a:lstStyle/>
          <a:p>
            <a:r>
              <a:rPr lang="sr-Latn-CS" dirty="0" smtClean="0"/>
              <a:t>Stručne kompetencije</a:t>
            </a:r>
          </a:p>
          <a:p>
            <a:endParaRPr lang="sr-Latn-CS" dirty="0" smtClean="0"/>
          </a:p>
          <a:p>
            <a:r>
              <a:rPr lang="sr-Latn-CS" dirty="0" smtClean="0"/>
              <a:t>Pedagoško . Psihološke oblasti</a:t>
            </a:r>
          </a:p>
          <a:p>
            <a:endParaRPr lang="sr-Latn-CS" dirty="0" smtClean="0"/>
          </a:p>
          <a:p>
            <a:r>
              <a:rPr lang="sr-Latn-CS" dirty="0" smtClean="0"/>
              <a:t>Metodike</a:t>
            </a:r>
            <a:endParaRPr lang="en-US" dirty="0"/>
          </a:p>
        </p:txBody>
      </p:sp>
      <p:sp>
        <p:nvSpPr>
          <p:cNvPr id="4" name="Content Placeholder 3"/>
          <p:cNvSpPr>
            <a:spLocks noGrp="1"/>
          </p:cNvSpPr>
          <p:nvPr>
            <p:ph sz="quarter" idx="1"/>
          </p:nvPr>
        </p:nvSpPr>
        <p:spPr/>
        <p:txBody>
          <a:bodyPr>
            <a:normAutofit/>
          </a:bodyPr>
          <a:lstStyle/>
          <a:p>
            <a:pPr lvl="0"/>
            <a:r>
              <a:rPr lang="sr-Latn-CS" sz="1600" dirty="0" smtClean="0"/>
              <a:t>razmena među članovima Kluba; profesionalno udruživanje; sticanje  rofesionalnih kompetencija; inonvacije u vaspitno obrazovnom radu; pripremni predškolski program......</a:t>
            </a:r>
          </a:p>
          <a:p>
            <a:endParaRPr lang="sr-Latn-CS" sz="1600" dirty="0" smtClean="0"/>
          </a:p>
          <a:p>
            <a:pPr>
              <a:buFont typeface="Wingdings" pitchFamily="2" charset="2"/>
              <a:buChar char="Ø"/>
            </a:pPr>
            <a:r>
              <a:rPr lang="sr-Latn-CS" sz="1600" dirty="0" smtClean="0"/>
              <a:t>Emocionalna inteligencija; razvojna psihologija;inkluzija; darovitost; komunikacija; jezička kultura; nematernji jezik; ekologija; kreativnost; lutkarstvo;lepo pisanje; </a:t>
            </a:r>
          </a:p>
          <a:p>
            <a:pPr>
              <a:buFont typeface="Wingdings" pitchFamily="2" charset="2"/>
              <a:buChar char="Ø"/>
            </a:pPr>
            <a:endParaRPr lang="sr-Latn-CS" sz="1600" dirty="0" smtClean="0"/>
          </a:p>
          <a:p>
            <a:pPr>
              <a:buFont typeface="Wingdings" pitchFamily="2" charset="2"/>
              <a:buChar char="v"/>
            </a:pPr>
            <a:r>
              <a:rPr lang="sr-Latn-CS" sz="1600" dirty="0" smtClean="0"/>
              <a:t>Razvoj govora, Upoznavanje okoline, Matematički pojmovi; Muzičko, Likovno...</a:t>
            </a:r>
          </a:p>
          <a:p>
            <a:endParaRPr lang="en-US" sz="1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838200"/>
            <a:ext cx="8305800" cy="4876800"/>
          </a:xfrm>
        </p:spPr>
        <p:txBody>
          <a:bodyPr>
            <a:normAutofit/>
          </a:bodyPr>
          <a:lstStyle/>
          <a:p>
            <a:r>
              <a:rPr lang="sr-Latn-CS" dirty="0" smtClean="0"/>
              <a:t>Komunikacija za osnivanje</a:t>
            </a:r>
            <a:br>
              <a:rPr lang="sr-Latn-CS" dirty="0" smtClean="0"/>
            </a:br>
            <a:r>
              <a:rPr lang="en-US" dirty="0" smtClean="0">
                <a:solidFill>
                  <a:schemeClr val="accent1"/>
                </a:solidFill>
              </a:rPr>
              <a:t>ALUMNI KLUBA  </a:t>
            </a:r>
            <a:r>
              <a:rPr lang="sr-Latn-CS" dirty="0" smtClean="0"/>
              <a:t/>
            </a:r>
            <a:br>
              <a:rPr lang="sr-Latn-CS" dirty="0" smtClean="0"/>
            </a:br>
            <a:r>
              <a:rPr lang="en-US" dirty="0" smtClean="0"/>
              <a:t>VSOV NS</a:t>
            </a:r>
            <a:br>
              <a:rPr lang="en-US" dirty="0" smtClean="0"/>
            </a:br>
            <a:r>
              <a:rPr lang="en-US" dirty="0" smtClean="0"/>
              <a:t> </a:t>
            </a:r>
            <a:r>
              <a:rPr lang="en-US" sz="3600" u="sng" dirty="0" smtClean="0">
                <a:hlinkClick r:id="rId2"/>
              </a:rPr>
              <a:t>www.vaspitacns.edu.rs</a:t>
            </a:r>
            <a:r>
              <a:rPr lang="sr-Latn-CS" sz="3600" u="sng" dirty="0" smtClean="0"/>
              <a:t/>
            </a:r>
            <a:br>
              <a:rPr lang="sr-Latn-CS" sz="3600" u="sng" dirty="0" smtClean="0"/>
            </a:br>
            <a:r>
              <a:rPr lang="sr-Latn-CS" sz="3600" u="sng" dirty="0" smtClean="0"/>
              <a:t/>
            </a:r>
            <a:br>
              <a:rPr lang="sr-Latn-CS" sz="3600" u="sng" dirty="0" smtClean="0"/>
            </a:br>
            <a:r>
              <a:rPr lang="sr-Latn-CS" sz="3600" u="sng" dirty="0" smtClean="0">
                <a:hlinkClick r:id="rId3"/>
              </a:rPr>
              <a:t>vaspitac.alumni.ns@gmail.com</a:t>
            </a:r>
            <a:endParaRPr lang="en-US" sz="3600" dirty="0"/>
          </a:p>
        </p:txBody>
      </p:sp>
      <p:sp>
        <p:nvSpPr>
          <p:cNvPr id="3" name="Subtitle 2"/>
          <p:cNvSpPr>
            <a:spLocks noGrp="1"/>
          </p:cNvSpPr>
          <p:nvPr>
            <p:ph type="subTitle" idx="1"/>
          </p:nvPr>
        </p:nvSpPr>
        <p:spPr/>
        <p:txBody>
          <a:bodyPr>
            <a:normAutofit/>
          </a:bodyPr>
          <a:lstStyle/>
          <a:p>
            <a:endParaRPr lang="en-US" dirty="0" smtClean="0"/>
          </a:p>
          <a:p>
            <a:endParaRPr lang="en-US" dirty="0"/>
          </a:p>
        </p:txBody>
      </p:sp>
      <p:pic>
        <p:nvPicPr>
          <p:cNvPr id="4" name="Picture 3"/>
          <p:cNvPicPr/>
          <p:nvPr/>
        </p:nvPicPr>
        <p:blipFill>
          <a:blip r:embed="rId4"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tretch>
            <a:fillRect/>
          </a:stretch>
        </p:blipFill>
        <p:spPr>
          <a:xfrm>
            <a:off x="762001" y="304799"/>
            <a:ext cx="3048000" cy="838201"/>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dirty="0" smtClean="0"/>
              <a:t>INICIJATIVA</a:t>
            </a:r>
            <a:endParaRPr lang="en-US" dirty="0"/>
          </a:p>
        </p:txBody>
      </p:sp>
      <p:sp>
        <p:nvSpPr>
          <p:cNvPr id="3" name="Text Placeholder 2"/>
          <p:cNvSpPr>
            <a:spLocks noGrp="1"/>
          </p:cNvSpPr>
          <p:nvPr>
            <p:ph type="body" idx="2"/>
          </p:nvPr>
        </p:nvSpPr>
        <p:spPr/>
        <p:txBody>
          <a:bodyPr/>
          <a:lstStyle/>
          <a:p>
            <a:r>
              <a:rPr lang="sr-Latn-CS" dirty="0" smtClean="0"/>
              <a:t>ALUMNI KLUB</a:t>
            </a:r>
            <a:endParaRPr lang="en-US" dirty="0"/>
          </a:p>
        </p:txBody>
      </p:sp>
      <p:sp>
        <p:nvSpPr>
          <p:cNvPr id="4" name="Content Placeholder 3"/>
          <p:cNvSpPr>
            <a:spLocks noGrp="1"/>
          </p:cNvSpPr>
          <p:nvPr>
            <p:ph sz="quarter" idx="1"/>
          </p:nvPr>
        </p:nvSpPr>
        <p:spPr/>
        <p:txBody>
          <a:bodyPr/>
          <a:lstStyle/>
          <a:p>
            <a:r>
              <a:rPr lang="sr-Latn-CS" dirty="0" smtClean="0"/>
              <a:t>Inicijativu pokreće  </a:t>
            </a:r>
            <a:r>
              <a:rPr lang="sr-Latn-CS" b="1" dirty="0" smtClean="0"/>
              <a:t>Koordinator  za kvalitet i razvojne projekte</a:t>
            </a:r>
            <a:r>
              <a:rPr lang="sr-Latn-CS" dirty="0" smtClean="0"/>
              <a:t> </a:t>
            </a:r>
            <a:r>
              <a:rPr lang="sr-Latn-CS" b="1" dirty="0" smtClean="0"/>
              <a:t>Škole </a:t>
            </a:r>
            <a:r>
              <a:rPr lang="sr-Latn-CS" dirty="0" smtClean="0"/>
              <a:t>(Gera mr Ibolya) </a:t>
            </a:r>
          </a:p>
          <a:p>
            <a:r>
              <a:rPr lang="sr-Latn-CS" dirty="0" smtClean="0"/>
              <a:t>podrška </a:t>
            </a:r>
            <a:r>
              <a:rPr lang="sr-Latn-CS" b="1" dirty="0" smtClean="0"/>
              <a:t>direktor Škole </a:t>
            </a:r>
          </a:p>
          <a:p>
            <a:pPr>
              <a:buNone/>
            </a:pPr>
            <a:r>
              <a:rPr lang="sr-Latn-CS" b="1" dirty="0" smtClean="0"/>
              <a:t>mr Stevan Divjaković</a:t>
            </a:r>
            <a:endParaRPr lang="en-US" b="1" dirty="0" smtClean="0"/>
          </a:p>
          <a:p>
            <a:endParaRPr lang="en-US" dirty="0"/>
          </a:p>
        </p:txBody>
      </p:sp>
      <p:pic>
        <p:nvPicPr>
          <p:cNvPr id="5" name="Picture 4"/>
          <p:cNvPicPr/>
          <p:nvPr/>
        </p:nvPicPr>
        <p:blipFill>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tretch>
            <a:fillRect/>
          </a:stretch>
        </p:blipFill>
        <p:spPr>
          <a:xfrm>
            <a:off x="2819400" y="5105400"/>
            <a:ext cx="3048000" cy="838201"/>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838200"/>
            <a:ext cx="8305800" cy="4876800"/>
          </a:xfrm>
        </p:spPr>
        <p:txBody>
          <a:bodyPr>
            <a:normAutofit/>
          </a:bodyPr>
          <a:lstStyle/>
          <a:p>
            <a:pPr algn="ctr"/>
            <a:r>
              <a:rPr lang="en-US" dirty="0" smtClean="0"/>
              <a:t>IZVE</a:t>
            </a:r>
            <a:r>
              <a:rPr lang="sr-Latn-CS" dirty="0" smtClean="0"/>
              <a:t>Š</a:t>
            </a:r>
            <a:r>
              <a:rPr lang="en-US" dirty="0" smtClean="0"/>
              <a:t>TAJ O PRIPREMAMA </a:t>
            </a:r>
            <a:r>
              <a:rPr lang="sr-Latn-CS" dirty="0" smtClean="0"/>
              <a:t/>
            </a:r>
            <a:br>
              <a:rPr lang="sr-Latn-CS" dirty="0" smtClean="0"/>
            </a:br>
            <a:r>
              <a:rPr lang="en-US" dirty="0" smtClean="0"/>
              <a:t>ZA OSNIVANJE </a:t>
            </a:r>
            <a:r>
              <a:rPr lang="sr-Latn-CS" dirty="0" smtClean="0"/>
              <a:t/>
            </a:r>
            <a:br>
              <a:rPr lang="sr-Latn-CS" dirty="0" smtClean="0"/>
            </a:br>
            <a:r>
              <a:rPr lang="en-US" dirty="0" smtClean="0">
                <a:solidFill>
                  <a:schemeClr val="accent1"/>
                </a:solidFill>
              </a:rPr>
              <a:t>ALUMNI KLUBA  </a:t>
            </a:r>
            <a:r>
              <a:rPr lang="sr-Latn-CS" dirty="0" smtClean="0"/>
              <a:t/>
            </a:r>
            <a:br>
              <a:rPr lang="sr-Latn-CS" dirty="0" smtClean="0"/>
            </a:br>
            <a:r>
              <a:rPr lang="en-US" dirty="0" smtClean="0"/>
              <a:t>VSOV NS</a:t>
            </a:r>
            <a:br>
              <a:rPr lang="en-US" dirty="0" smtClean="0"/>
            </a:br>
            <a:endParaRPr lang="en-US" dirty="0"/>
          </a:p>
        </p:txBody>
      </p:sp>
      <p:sp>
        <p:nvSpPr>
          <p:cNvPr id="3" name="Subtitle 2"/>
          <p:cNvSpPr>
            <a:spLocks noGrp="1"/>
          </p:cNvSpPr>
          <p:nvPr>
            <p:ph type="subTitle" idx="1"/>
          </p:nvPr>
        </p:nvSpPr>
        <p:spPr/>
        <p:txBody>
          <a:bodyPr>
            <a:normAutofit/>
          </a:bodyPr>
          <a:lstStyle/>
          <a:p>
            <a:endParaRPr lang="en-US" dirty="0"/>
          </a:p>
        </p:txBody>
      </p:sp>
      <p:pic>
        <p:nvPicPr>
          <p:cNvPr id="4" name="Picture 3"/>
          <p:cNvPicPr/>
          <p:nvPr/>
        </p:nvPicPr>
        <p:blipFill>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tretch>
            <a:fillRect/>
          </a:stretch>
        </p:blipFill>
        <p:spPr>
          <a:xfrm>
            <a:off x="1" y="5905501"/>
            <a:ext cx="2209800" cy="9525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153400" cy="990600"/>
          </a:xfrm>
        </p:spPr>
        <p:txBody>
          <a:bodyPr>
            <a:normAutofit fontScale="90000"/>
          </a:bodyPr>
          <a:lstStyle/>
          <a:p>
            <a:r>
              <a:rPr lang="sr-Latn-CS" sz="3600" dirty="0" smtClean="0"/>
              <a:t/>
            </a:r>
            <a:br>
              <a:rPr lang="sr-Latn-CS" sz="3600" dirty="0" smtClean="0"/>
            </a:br>
            <a:r>
              <a:rPr lang="sr-Latn-CS" sz="3600" dirty="0" smtClean="0"/>
              <a:t>Pozivno pismo </a:t>
            </a:r>
            <a:br>
              <a:rPr lang="sr-Latn-CS" sz="3600" dirty="0" smtClean="0"/>
            </a:br>
            <a:r>
              <a:rPr lang="en-US" sz="3600" dirty="0" err="1" smtClean="0"/>
              <a:t>na</a:t>
            </a:r>
            <a:r>
              <a:rPr lang="sr-Latn-CS" sz="3600" dirty="0" smtClean="0"/>
              <a:t> </a:t>
            </a:r>
            <a:r>
              <a:rPr lang="en-US" sz="3600" dirty="0" err="1" smtClean="0"/>
              <a:t>sajtu</a:t>
            </a:r>
            <a:r>
              <a:rPr lang="en-US" sz="3600" dirty="0" smtClean="0"/>
              <a:t> </a:t>
            </a:r>
            <a:r>
              <a:rPr lang="en-US" sz="3600" dirty="0" err="1" smtClean="0"/>
              <a:t>Škole</a:t>
            </a:r>
            <a:r>
              <a:rPr lang="en-US" sz="3600" dirty="0" smtClean="0"/>
              <a:t> </a:t>
            </a:r>
            <a:r>
              <a:rPr lang="en-US" sz="3600" dirty="0" err="1" smtClean="0"/>
              <a:t>počinj</a:t>
            </a:r>
            <a:r>
              <a:rPr lang="sr-Latn-CS" sz="3600" dirty="0" smtClean="0"/>
              <a:t>e </a:t>
            </a:r>
            <a:r>
              <a:rPr lang="en-US" sz="3600" dirty="0" err="1" smtClean="0"/>
              <a:t>rečima</a:t>
            </a:r>
            <a:r>
              <a:rPr lang="en-US" sz="3600" dirty="0" smtClean="0"/>
              <a:t>:</a:t>
            </a:r>
            <a:r>
              <a:rPr lang="en-US" dirty="0" smtClean="0"/>
              <a:t/>
            </a:r>
            <a:br>
              <a:rPr lang="en-US" dirty="0" smtClean="0"/>
            </a:br>
            <a:endParaRPr lang="en-US" dirty="0"/>
          </a:p>
        </p:txBody>
      </p:sp>
      <p:sp>
        <p:nvSpPr>
          <p:cNvPr id="3" name="Content Placeholder 2"/>
          <p:cNvSpPr>
            <a:spLocks noGrp="1"/>
          </p:cNvSpPr>
          <p:nvPr>
            <p:ph sz="quarter" idx="1"/>
          </p:nvPr>
        </p:nvSpPr>
        <p:spPr/>
        <p:txBody>
          <a:bodyPr/>
          <a:lstStyle/>
          <a:p>
            <a:r>
              <a:rPr lang="en-US" dirty="0" err="1" smtClean="0"/>
              <a:t>Tokom</a:t>
            </a:r>
            <a:r>
              <a:rPr lang="en-US" dirty="0" smtClean="0"/>
              <a:t> </a:t>
            </a:r>
            <a:r>
              <a:rPr lang="en-US" dirty="0" err="1" smtClean="0"/>
              <a:t>oktobra</a:t>
            </a:r>
            <a:r>
              <a:rPr lang="en-US" dirty="0" smtClean="0"/>
              <a:t> I </a:t>
            </a:r>
            <a:r>
              <a:rPr lang="en-US" dirty="0" err="1" smtClean="0"/>
              <a:t>novembra</a:t>
            </a:r>
            <a:r>
              <a:rPr lang="en-US" dirty="0" smtClean="0"/>
              <a:t> </a:t>
            </a:r>
            <a:r>
              <a:rPr lang="en-US" dirty="0" err="1" smtClean="0"/>
              <a:t>meseca</a:t>
            </a:r>
            <a:r>
              <a:rPr lang="en-US" dirty="0" smtClean="0"/>
              <a:t> 2012. </a:t>
            </a:r>
            <a:r>
              <a:rPr lang="en-US" dirty="0" err="1" smtClean="0"/>
              <a:t>Godine</a:t>
            </a:r>
            <a:r>
              <a:rPr lang="en-US" dirty="0" smtClean="0"/>
              <a:t> u </a:t>
            </a:r>
            <a:r>
              <a:rPr lang="en-US" dirty="0" err="1" smtClean="0"/>
              <a:t>aktivnostima</a:t>
            </a:r>
            <a:r>
              <a:rPr lang="en-US" dirty="0" smtClean="0"/>
              <a:t> </a:t>
            </a:r>
            <a:r>
              <a:rPr lang="en-US" dirty="0" err="1" smtClean="0"/>
              <a:t>koordinatora</a:t>
            </a:r>
            <a:r>
              <a:rPr lang="en-US" dirty="0" smtClean="0"/>
              <a:t> </a:t>
            </a:r>
            <a:r>
              <a:rPr lang="en-US" dirty="0" err="1" smtClean="0"/>
              <a:t>za</a:t>
            </a:r>
            <a:r>
              <a:rPr lang="en-US" dirty="0" smtClean="0"/>
              <a:t> </a:t>
            </a:r>
            <a:r>
              <a:rPr lang="en-US" dirty="0" err="1" smtClean="0"/>
              <a:t>kvalitet</a:t>
            </a:r>
            <a:r>
              <a:rPr lang="en-US" dirty="0" smtClean="0"/>
              <a:t> </a:t>
            </a:r>
            <a:r>
              <a:rPr lang="sr-Latn-CS" dirty="0" smtClean="0"/>
              <a:t>i</a:t>
            </a:r>
            <a:r>
              <a:rPr lang="en-US" dirty="0" smtClean="0"/>
              <a:t> </a:t>
            </a:r>
            <a:r>
              <a:rPr lang="en-US" dirty="0" err="1" smtClean="0"/>
              <a:t>razvojne</a:t>
            </a:r>
            <a:r>
              <a:rPr lang="en-US" dirty="0" smtClean="0"/>
              <a:t> </a:t>
            </a:r>
            <a:r>
              <a:rPr lang="en-US" dirty="0" err="1" smtClean="0"/>
              <a:t>projekte</a:t>
            </a:r>
            <a:r>
              <a:rPr lang="en-US" dirty="0" smtClean="0"/>
              <a:t> se </a:t>
            </a:r>
            <a:r>
              <a:rPr lang="en-US" dirty="0" err="1" smtClean="0"/>
              <a:t>naslo</a:t>
            </a:r>
            <a:r>
              <a:rPr lang="en-US" dirty="0" smtClean="0"/>
              <a:t> </a:t>
            </a:r>
            <a:r>
              <a:rPr lang="en-US" b="1" dirty="0" err="1" smtClean="0"/>
              <a:t>pokretanje</a:t>
            </a:r>
            <a:r>
              <a:rPr lang="en-US" b="1" dirty="0" smtClean="0"/>
              <a:t> </a:t>
            </a:r>
            <a:r>
              <a:rPr lang="en-US" b="1" dirty="0" err="1" smtClean="0"/>
              <a:t>priprema</a:t>
            </a:r>
            <a:r>
              <a:rPr lang="en-US" dirty="0" smtClean="0"/>
              <a:t> </a:t>
            </a:r>
            <a:r>
              <a:rPr lang="en-US" dirty="0" err="1" smtClean="0"/>
              <a:t>za</a:t>
            </a:r>
            <a:r>
              <a:rPr lang="en-US" dirty="0" smtClean="0"/>
              <a:t> </a:t>
            </a:r>
            <a:r>
              <a:rPr lang="en-US" dirty="0" err="1" smtClean="0"/>
              <a:t>osn</a:t>
            </a:r>
            <a:r>
              <a:rPr lang="sr-Latn-CS" dirty="0" smtClean="0"/>
              <a:t>i</a:t>
            </a:r>
            <a:r>
              <a:rPr lang="en-US" dirty="0" err="1" smtClean="0"/>
              <a:t>vanje</a:t>
            </a:r>
            <a:r>
              <a:rPr lang="en-US" dirty="0" smtClean="0"/>
              <a:t> alumni </a:t>
            </a:r>
            <a:r>
              <a:rPr lang="en-US" dirty="0" err="1" smtClean="0"/>
              <a:t>kluba</a:t>
            </a:r>
            <a:r>
              <a:rPr lang="en-US" dirty="0" smtClean="0"/>
              <a:t> VSOV NS.</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153400" cy="990600"/>
          </a:xfrm>
        </p:spPr>
        <p:txBody>
          <a:bodyPr>
            <a:normAutofit fontScale="90000"/>
          </a:bodyPr>
          <a:lstStyle/>
          <a:p>
            <a:r>
              <a:rPr lang="sr-Latn-CS" sz="3600" dirty="0" smtClean="0"/>
              <a:t/>
            </a:r>
            <a:br>
              <a:rPr lang="sr-Latn-CS" sz="3600" dirty="0" smtClean="0"/>
            </a:br>
            <a:r>
              <a:rPr lang="sr-Latn-CS" sz="3600" dirty="0" smtClean="0"/>
              <a:t>Pozivno pismo </a:t>
            </a:r>
            <a:br>
              <a:rPr lang="sr-Latn-CS" sz="3600" dirty="0" smtClean="0"/>
            </a:br>
            <a:r>
              <a:rPr lang="en-US" sz="3600" dirty="0" err="1" smtClean="0"/>
              <a:t>na</a:t>
            </a:r>
            <a:r>
              <a:rPr lang="sr-Latn-CS" sz="3600" dirty="0" smtClean="0"/>
              <a:t> </a:t>
            </a:r>
            <a:r>
              <a:rPr lang="en-US" sz="3600" dirty="0" err="1" smtClean="0"/>
              <a:t>sajtu</a:t>
            </a:r>
            <a:r>
              <a:rPr lang="en-US" sz="3600" dirty="0" smtClean="0"/>
              <a:t> </a:t>
            </a:r>
            <a:r>
              <a:rPr lang="en-US" sz="3600" dirty="0" err="1" smtClean="0"/>
              <a:t>Škole</a:t>
            </a:r>
            <a:r>
              <a:rPr lang="en-US" sz="3600" dirty="0" smtClean="0"/>
              <a:t> </a:t>
            </a:r>
            <a:r>
              <a:rPr lang="en-US" sz="3600" dirty="0" err="1" smtClean="0"/>
              <a:t>počinj</a:t>
            </a:r>
            <a:r>
              <a:rPr lang="sr-Latn-CS" sz="3600" dirty="0" smtClean="0"/>
              <a:t>e </a:t>
            </a:r>
            <a:r>
              <a:rPr lang="en-US" sz="3600" dirty="0" err="1" smtClean="0"/>
              <a:t>rečima</a:t>
            </a:r>
            <a:r>
              <a:rPr lang="en-US" sz="3600" dirty="0" smtClean="0"/>
              <a:t>:</a:t>
            </a:r>
            <a:r>
              <a:rPr lang="en-US" dirty="0" smtClean="0"/>
              <a:t/>
            </a:r>
            <a:br>
              <a:rPr lang="en-US" dirty="0" smtClean="0"/>
            </a:br>
            <a:endParaRPr lang="en-US" dirty="0"/>
          </a:p>
        </p:txBody>
      </p:sp>
      <p:sp>
        <p:nvSpPr>
          <p:cNvPr id="3" name="Content Placeholder 2"/>
          <p:cNvSpPr>
            <a:spLocks noGrp="1"/>
          </p:cNvSpPr>
          <p:nvPr>
            <p:ph sz="quarter" idx="1"/>
          </p:nvPr>
        </p:nvSpPr>
        <p:spPr/>
        <p:txBody>
          <a:bodyPr/>
          <a:lstStyle/>
          <a:p>
            <a:r>
              <a:rPr lang="en-US" dirty="0" err="1" smtClean="0"/>
              <a:t>Tokom</a:t>
            </a:r>
            <a:r>
              <a:rPr lang="en-US" dirty="0" smtClean="0"/>
              <a:t> </a:t>
            </a:r>
            <a:r>
              <a:rPr lang="en-US" dirty="0" err="1" smtClean="0"/>
              <a:t>ove</a:t>
            </a:r>
            <a:r>
              <a:rPr lang="en-US" dirty="0" smtClean="0"/>
              <a:t> </a:t>
            </a:r>
            <a:r>
              <a:rPr lang="en-US" dirty="0" err="1" smtClean="0"/>
              <a:t>jeseni</a:t>
            </a:r>
            <a:r>
              <a:rPr lang="en-US" dirty="0" smtClean="0"/>
              <a:t> je </a:t>
            </a:r>
            <a:r>
              <a:rPr lang="en-US" dirty="0" err="1" smtClean="0"/>
              <a:t>pocelo</a:t>
            </a:r>
            <a:r>
              <a:rPr lang="en-US" dirty="0" smtClean="0"/>
              <a:t> </a:t>
            </a:r>
            <a:r>
              <a:rPr lang="en-US" b="1" dirty="0" err="1" smtClean="0"/>
              <a:t>prikupljanje</a:t>
            </a:r>
            <a:r>
              <a:rPr lang="en-US" b="1" dirty="0" smtClean="0"/>
              <a:t> </a:t>
            </a:r>
            <a:r>
              <a:rPr lang="en-US" b="1" dirty="0" err="1" smtClean="0"/>
              <a:t>podataka</a:t>
            </a:r>
            <a:r>
              <a:rPr lang="en-US" dirty="0" smtClean="0"/>
              <a:t> </a:t>
            </a:r>
            <a:r>
              <a:rPr lang="en-US" dirty="0" err="1" smtClean="0"/>
              <a:t>od</a:t>
            </a:r>
            <a:r>
              <a:rPr lang="en-US" dirty="0" smtClean="0"/>
              <a:t> </a:t>
            </a:r>
            <a:r>
              <a:rPr lang="en-US" dirty="0" err="1" smtClean="0"/>
              <a:t>zainteresovanih</a:t>
            </a:r>
            <a:r>
              <a:rPr lang="en-US" dirty="0" smtClean="0"/>
              <a:t>  </a:t>
            </a:r>
            <a:r>
              <a:rPr lang="en-US" dirty="0" err="1" smtClean="0"/>
              <a:t>za</a:t>
            </a:r>
            <a:r>
              <a:rPr lang="en-US" dirty="0" smtClean="0"/>
              <a:t> </a:t>
            </a:r>
            <a:r>
              <a:rPr lang="en-US" dirty="0" err="1" smtClean="0"/>
              <a:t>uključivanje</a:t>
            </a:r>
            <a:r>
              <a:rPr lang="en-US" dirty="0" smtClean="0"/>
              <a:t> u </a:t>
            </a:r>
            <a:r>
              <a:rPr lang="en-US" dirty="0" err="1" smtClean="0"/>
              <a:t>članstvo</a:t>
            </a:r>
            <a:r>
              <a:rPr lang="en-US" dirty="0" smtClean="0"/>
              <a:t> </a:t>
            </a:r>
            <a:r>
              <a:rPr lang="en-US" dirty="0" err="1" smtClean="0"/>
              <a:t>budućeg</a:t>
            </a:r>
            <a:r>
              <a:rPr lang="en-US" dirty="0" smtClean="0"/>
              <a:t> Alumni </a:t>
            </a:r>
            <a:r>
              <a:rPr lang="en-US" dirty="0" err="1" smtClean="0"/>
              <a:t>kluba</a:t>
            </a:r>
            <a:r>
              <a:rPr lang="en-US" dirty="0" smtClean="0"/>
              <a:t> </a:t>
            </a:r>
            <a:r>
              <a:rPr lang="en-US" dirty="0" err="1" smtClean="0"/>
              <a:t>Visoke</a:t>
            </a:r>
            <a:r>
              <a:rPr lang="en-US" dirty="0" smtClean="0"/>
              <a:t> </a:t>
            </a:r>
            <a:r>
              <a:rPr lang="en-US" dirty="0" err="1" smtClean="0"/>
              <a:t>škole</a:t>
            </a:r>
            <a:r>
              <a:rPr lang="en-US" dirty="0" smtClean="0"/>
              <a:t> </a:t>
            </a:r>
            <a:r>
              <a:rPr lang="en-US" dirty="0" err="1" smtClean="0"/>
              <a:t>strukovnih</a:t>
            </a:r>
            <a:r>
              <a:rPr lang="en-US" dirty="0" smtClean="0"/>
              <a:t> </a:t>
            </a:r>
            <a:r>
              <a:rPr lang="en-US" dirty="0" err="1" smtClean="0"/>
              <a:t>studija</a:t>
            </a:r>
            <a:r>
              <a:rPr lang="en-US" dirty="0" smtClean="0"/>
              <a:t> </a:t>
            </a:r>
            <a:r>
              <a:rPr lang="en-US" dirty="0" err="1" smtClean="0"/>
              <a:t>za</a:t>
            </a:r>
            <a:r>
              <a:rPr lang="en-US" dirty="0" smtClean="0"/>
              <a:t> </a:t>
            </a:r>
            <a:r>
              <a:rPr lang="en-US" dirty="0" err="1" smtClean="0"/>
              <a:t>obrazovanje</a:t>
            </a:r>
            <a:r>
              <a:rPr lang="en-US" dirty="0" smtClean="0"/>
              <a:t> </a:t>
            </a:r>
            <a:r>
              <a:rPr lang="en-US" dirty="0" err="1" smtClean="0"/>
              <a:t>vaspitača</a:t>
            </a:r>
            <a:r>
              <a:rPr lang="en-US" dirty="0" smtClean="0"/>
              <a:t> Novi Sad.</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153400" cy="990600"/>
          </a:xfrm>
        </p:spPr>
        <p:txBody>
          <a:bodyPr>
            <a:normAutofit fontScale="90000"/>
          </a:bodyPr>
          <a:lstStyle/>
          <a:p>
            <a:r>
              <a:rPr lang="sr-Latn-CS" sz="3600" dirty="0" smtClean="0"/>
              <a:t/>
            </a:r>
            <a:br>
              <a:rPr lang="sr-Latn-CS" sz="3600" dirty="0" smtClean="0"/>
            </a:br>
            <a:r>
              <a:rPr lang="sr-Latn-CS" sz="3600" dirty="0" smtClean="0"/>
              <a:t>Pozivno pismo </a:t>
            </a:r>
            <a:br>
              <a:rPr lang="sr-Latn-CS" sz="3600" dirty="0" smtClean="0"/>
            </a:br>
            <a:r>
              <a:rPr lang="en-US" sz="3600" dirty="0" err="1" smtClean="0"/>
              <a:t>na</a:t>
            </a:r>
            <a:r>
              <a:rPr lang="sr-Latn-CS" sz="3600" dirty="0" smtClean="0"/>
              <a:t> </a:t>
            </a:r>
            <a:r>
              <a:rPr lang="en-US" sz="3600" dirty="0" err="1" smtClean="0"/>
              <a:t>sajtu</a:t>
            </a:r>
            <a:r>
              <a:rPr lang="en-US" sz="3600" dirty="0" smtClean="0"/>
              <a:t> </a:t>
            </a:r>
            <a:r>
              <a:rPr lang="en-US" sz="3600" dirty="0" err="1" smtClean="0"/>
              <a:t>Škole</a:t>
            </a:r>
            <a:r>
              <a:rPr lang="en-US" sz="3600" dirty="0" smtClean="0"/>
              <a:t> </a:t>
            </a:r>
            <a:r>
              <a:rPr lang="en-US" sz="3600" dirty="0" err="1" smtClean="0"/>
              <a:t>počinj</a:t>
            </a:r>
            <a:r>
              <a:rPr lang="sr-Latn-CS" sz="3600" dirty="0" smtClean="0"/>
              <a:t>e </a:t>
            </a:r>
            <a:r>
              <a:rPr lang="en-US" sz="3600" dirty="0" err="1" smtClean="0"/>
              <a:t>rečima</a:t>
            </a:r>
            <a:r>
              <a:rPr lang="en-US" sz="3600" dirty="0" smtClean="0"/>
              <a:t>:</a:t>
            </a:r>
            <a:r>
              <a:rPr lang="en-US" dirty="0" smtClean="0"/>
              <a:t/>
            </a:r>
            <a:br>
              <a:rPr lang="en-US" dirty="0" smtClean="0"/>
            </a:br>
            <a:endParaRPr lang="en-US" dirty="0"/>
          </a:p>
        </p:txBody>
      </p:sp>
      <p:sp>
        <p:nvSpPr>
          <p:cNvPr id="3" name="Content Placeholder 2"/>
          <p:cNvSpPr>
            <a:spLocks noGrp="1"/>
          </p:cNvSpPr>
          <p:nvPr>
            <p:ph sz="quarter" idx="1"/>
          </p:nvPr>
        </p:nvSpPr>
        <p:spPr/>
        <p:txBody>
          <a:bodyPr/>
          <a:lstStyle/>
          <a:p>
            <a:pPr>
              <a:buNone/>
            </a:pPr>
            <a:r>
              <a:rPr lang="sr-Latn-CS" i="1" dirty="0" smtClean="0"/>
              <a:t>Poštovane koleginice i kolege studenti, nastavnici i prijatelji Visoke škole za obrazovanje vaspitača u Novom Sadu,</a:t>
            </a:r>
            <a:endParaRPr lang="en-US" dirty="0" smtClean="0"/>
          </a:p>
          <a:p>
            <a:pPr>
              <a:buNone/>
            </a:pPr>
            <a:r>
              <a:rPr lang="sr-Latn-CS" i="1" dirty="0" smtClean="0"/>
              <a:t>Pozivamo Vas da se pridružite našim nastojanjima da oformimo u saradnji sa Vama mrežu koleginica i kolega </a:t>
            </a:r>
            <a:r>
              <a:rPr lang="sr-Cyrl-CS" i="1" dirty="0" smtClean="0"/>
              <a:t>bivših </a:t>
            </a:r>
            <a:r>
              <a:rPr lang="sr-Latn-CS" i="1" dirty="0" smtClean="0"/>
              <a:t>studenata, nastavnika i prijatelja Visoke škole za obrazovanje vaspitača u Novom Sadu! . . . . .</a:t>
            </a:r>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CS" sz="3600" dirty="0" smtClean="0"/>
              <a:t/>
            </a:r>
            <a:br>
              <a:rPr lang="sr-Latn-CS" sz="3600" dirty="0" smtClean="0"/>
            </a:br>
            <a:r>
              <a:rPr lang="en-US" sz="3600" dirty="0" err="1" smtClean="0"/>
              <a:t>Formular</a:t>
            </a:r>
            <a:r>
              <a:rPr lang="en-US" sz="3600" dirty="0" smtClean="0"/>
              <a:t> </a:t>
            </a:r>
            <a:r>
              <a:rPr lang="sr-Latn-CS" sz="3600" dirty="0" smtClean="0"/>
              <a:t/>
            </a:r>
            <a:br>
              <a:rPr lang="sr-Latn-CS" sz="3600" dirty="0" smtClean="0"/>
            </a:br>
            <a:r>
              <a:rPr lang="en-US" sz="3600" dirty="0" err="1" smtClean="0"/>
              <a:t>za</a:t>
            </a:r>
            <a:r>
              <a:rPr lang="en-US" sz="3600" dirty="0" smtClean="0"/>
              <a:t> </a:t>
            </a:r>
            <a:r>
              <a:rPr lang="en-US" sz="3600" dirty="0" err="1" smtClean="0"/>
              <a:t>prijavu</a:t>
            </a:r>
            <a:r>
              <a:rPr lang="en-US" sz="3600" dirty="0" smtClean="0"/>
              <a:t> </a:t>
            </a:r>
            <a:r>
              <a:rPr lang="en-US" sz="3600" dirty="0" err="1" smtClean="0"/>
              <a:t>članstva</a:t>
            </a:r>
            <a:r>
              <a:rPr lang="en-US" sz="3600" dirty="0" smtClean="0"/>
              <a:t> u Alumni </a:t>
            </a:r>
            <a:r>
              <a:rPr lang="en-US" sz="3600" dirty="0" err="1" smtClean="0"/>
              <a:t>klubu</a:t>
            </a:r>
            <a:r>
              <a:rPr lang="en-US" sz="3600" dirty="0" smtClean="0"/>
              <a:t> </a:t>
            </a:r>
            <a:r>
              <a:rPr lang="en-US" sz="3600" dirty="0" err="1" smtClean="0"/>
              <a:t>vsov</a:t>
            </a:r>
            <a:r>
              <a:rPr lang="en-US" sz="3600" dirty="0" smtClean="0"/>
              <a:t> ns</a:t>
            </a:r>
            <a:r>
              <a:rPr lang="sr-Latn-CS" sz="3600" dirty="0" smtClean="0"/>
              <a:t> :</a:t>
            </a:r>
            <a:r>
              <a:rPr lang="en-US" dirty="0" smtClean="0"/>
              <a:t/>
            </a:r>
            <a:br>
              <a:rPr lang="en-US" dirty="0" smtClean="0"/>
            </a:br>
            <a:endParaRPr lang="en-US" dirty="0"/>
          </a:p>
        </p:txBody>
      </p:sp>
      <p:graphicFrame>
        <p:nvGraphicFramePr>
          <p:cNvPr id="4" name="Content Placeholder 3"/>
          <p:cNvGraphicFramePr>
            <a:graphicFrameLocks noGrp="1"/>
          </p:cNvGraphicFramePr>
          <p:nvPr>
            <p:ph sz="quarter" idx="1"/>
          </p:nvPr>
        </p:nvGraphicFramePr>
        <p:xfrm>
          <a:off x="612775" y="1600200"/>
          <a:ext cx="8153397" cy="4673600"/>
        </p:xfrm>
        <a:graphic>
          <a:graphicData uri="http://schemas.openxmlformats.org/drawingml/2006/table">
            <a:tbl>
              <a:tblPr firstRow="1" bandRow="1">
                <a:tableStyleId>{5C22544A-7EE6-4342-B048-85BDC9FD1C3A}</a:tableStyleId>
              </a:tblPr>
              <a:tblGrid>
                <a:gridCol w="1164771"/>
                <a:gridCol w="1164771"/>
                <a:gridCol w="1164771"/>
                <a:gridCol w="1164771"/>
                <a:gridCol w="1164771"/>
                <a:gridCol w="1164771"/>
                <a:gridCol w="1164771"/>
              </a:tblGrid>
              <a:tr h="370840">
                <a:tc>
                  <a:txBody>
                    <a:bodyPr/>
                    <a:lstStyle/>
                    <a:p>
                      <a:pPr marL="71755" marR="71755">
                        <a:lnSpc>
                          <a:spcPct val="115000"/>
                        </a:lnSpc>
                        <a:spcBef>
                          <a:spcPts val="0"/>
                        </a:spcBef>
                        <a:spcAft>
                          <a:spcPts val="0"/>
                        </a:spcAft>
                      </a:pPr>
                      <a:r>
                        <a:rPr lang="sr-Latn-CS" sz="600" dirty="0">
                          <a:latin typeface="Arial"/>
                          <a:ea typeface="Times New Roman"/>
                          <a:cs typeface="Times New Roman"/>
                        </a:rPr>
                        <a:t>R.br.</a:t>
                      </a:r>
                      <a:endParaRPr lang="en-US" sz="1100" dirty="0">
                        <a:latin typeface="Calibri"/>
                        <a:ea typeface="Times New Roman"/>
                        <a:cs typeface="Times New Roman"/>
                      </a:endParaRPr>
                    </a:p>
                  </a:txBody>
                  <a:tcPr marL="68580" marR="68580" marT="0" marB="0" vert="vert"/>
                </a:tc>
                <a:tc>
                  <a:txBody>
                    <a:bodyPr/>
                    <a:lstStyle/>
                    <a:p>
                      <a:r>
                        <a:rPr kumimoji="0" lang="sr-Latn-CS" sz="1800" b="1" kern="1200" dirty="0" smtClean="0">
                          <a:solidFill>
                            <a:schemeClr val="lt1"/>
                          </a:solidFill>
                          <a:latin typeface="+mn-lt"/>
                          <a:ea typeface="+mn-ea"/>
                          <a:cs typeface="+mn-cs"/>
                        </a:rPr>
                        <a:t>Ime </a:t>
                      </a:r>
                      <a:endParaRPr kumimoji="0" lang="en-US" sz="1800" b="1" kern="1200" dirty="0" smtClean="0">
                        <a:solidFill>
                          <a:schemeClr val="lt1"/>
                        </a:solidFill>
                        <a:latin typeface="+mn-lt"/>
                        <a:ea typeface="+mn-ea"/>
                        <a:cs typeface="+mn-cs"/>
                      </a:endParaRPr>
                    </a:p>
                    <a:p>
                      <a:r>
                        <a:rPr kumimoji="0" lang="sr-Latn-CS" sz="1800" b="1" kern="1200" dirty="0" smtClean="0">
                          <a:solidFill>
                            <a:schemeClr val="lt1"/>
                          </a:solidFill>
                          <a:latin typeface="+mn-lt"/>
                          <a:ea typeface="+mn-ea"/>
                          <a:cs typeface="+mn-cs"/>
                        </a:rPr>
                        <a:t> </a:t>
                      </a:r>
                      <a:endParaRPr kumimoji="0" lang="en-US" sz="1800" b="1" kern="1200" dirty="0" smtClean="0">
                        <a:solidFill>
                          <a:schemeClr val="lt1"/>
                        </a:solidFill>
                        <a:latin typeface="+mn-lt"/>
                        <a:ea typeface="+mn-ea"/>
                        <a:cs typeface="+mn-cs"/>
                      </a:endParaRPr>
                    </a:p>
                    <a:p>
                      <a:r>
                        <a:rPr kumimoji="0" lang="sr-Latn-CS" sz="1800" b="1" kern="1200" dirty="0" smtClean="0">
                          <a:solidFill>
                            <a:schemeClr val="lt1"/>
                          </a:solidFill>
                          <a:latin typeface="+mn-lt"/>
                          <a:ea typeface="+mn-ea"/>
                          <a:cs typeface="+mn-cs"/>
                        </a:rPr>
                        <a:t>(devojacko prezime) </a:t>
                      </a:r>
                      <a:endParaRPr kumimoji="0" lang="en-US" sz="1800" b="1" kern="1200" dirty="0" smtClean="0">
                        <a:solidFill>
                          <a:schemeClr val="lt1"/>
                        </a:solidFill>
                        <a:latin typeface="+mn-lt"/>
                        <a:ea typeface="+mn-ea"/>
                        <a:cs typeface="+mn-cs"/>
                      </a:endParaRPr>
                    </a:p>
                    <a:p>
                      <a:r>
                        <a:rPr kumimoji="0" lang="sr-Latn-CS" sz="1800" b="1" kern="1200" dirty="0" smtClean="0">
                          <a:solidFill>
                            <a:schemeClr val="lt1"/>
                          </a:solidFill>
                          <a:latin typeface="+mn-lt"/>
                          <a:ea typeface="+mn-ea"/>
                          <a:cs typeface="+mn-cs"/>
                        </a:rPr>
                        <a:t> </a:t>
                      </a:r>
                      <a:endParaRPr kumimoji="0" lang="en-US" sz="1800" b="1" kern="1200" dirty="0" smtClean="0">
                        <a:solidFill>
                          <a:schemeClr val="lt1"/>
                        </a:solidFill>
                        <a:latin typeface="+mn-lt"/>
                        <a:ea typeface="+mn-ea"/>
                        <a:cs typeface="+mn-cs"/>
                      </a:endParaRPr>
                    </a:p>
                    <a:p>
                      <a:r>
                        <a:rPr kumimoji="0" lang="sr-Latn-CS" sz="1800" b="1" kern="1200" dirty="0" smtClean="0">
                          <a:solidFill>
                            <a:schemeClr val="lt1"/>
                          </a:solidFill>
                          <a:latin typeface="+mn-lt"/>
                          <a:ea typeface="+mn-ea"/>
                          <a:cs typeface="+mn-cs"/>
                        </a:rPr>
                        <a:t>Prezime</a:t>
                      </a:r>
                      <a:endParaRPr kumimoji="0" lang="en-US" sz="1800" b="1" kern="1200" dirty="0" smtClean="0">
                        <a:solidFill>
                          <a:schemeClr val="lt1"/>
                        </a:solidFill>
                        <a:latin typeface="+mn-lt"/>
                        <a:ea typeface="+mn-ea"/>
                        <a:cs typeface="+mn-cs"/>
                      </a:endParaRPr>
                    </a:p>
                    <a:p>
                      <a:endParaRPr lang="en-US" dirty="0"/>
                    </a:p>
                  </a:txBody>
                  <a:tcPr/>
                </a:tc>
                <a:tc>
                  <a:txBody>
                    <a:bodyPr/>
                    <a:lstStyle/>
                    <a:p>
                      <a:r>
                        <a:rPr kumimoji="0" lang="sr-Latn-CS" sz="1800" b="1" kern="1200" dirty="0" smtClean="0">
                          <a:solidFill>
                            <a:schemeClr val="lt1"/>
                          </a:solidFill>
                          <a:latin typeface="+mn-lt"/>
                          <a:ea typeface="+mn-ea"/>
                          <a:cs typeface="+mn-cs"/>
                        </a:rPr>
                        <a:t>Godina diplomiranja</a:t>
                      </a:r>
                      <a:endParaRPr lang="en-US" dirty="0"/>
                    </a:p>
                  </a:txBody>
                  <a:tcPr/>
                </a:tc>
                <a:tc>
                  <a:txBody>
                    <a:bodyPr/>
                    <a:lstStyle/>
                    <a:p>
                      <a:r>
                        <a:rPr kumimoji="0" lang="sr-Latn-CS" sz="1800" b="1" kern="1200" dirty="0" smtClean="0">
                          <a:solidFill>
                            <a:schemeClr val="lt1"/>
                          </a:solidFill>
                          <a:latin typeface="+mn-lt"/>
                          <a:ea typeface="+mn-ea"/>
                          <a:cs typeface="+mn-cs"/>
                        </a:rPr>
                        <a:t>Steceno zvanje:</a:t>
                      </a:r>
                      <a:endParaRPr kumimoji="0" lang="en-US" sz="1800" b="1" kern="1200" dirty="0" smtClean="0">
                        <a:solidFill>
                          <a:schemeClr val="lt1"/>
                        </a:solidFill>
                        <a:latin typeface="+mn-lt"/>
                        <a:ea typeface="+mn-ea"/>
                        <a:cs typeface="+mn-cs"/>
                      </a:endParaRPr>
                    </a:p>
                    <a:p>
                      <a:r>
                        <a:rPr kumimoji="0" lang="sr-Latn-CS" sz="1800" b="1" kern="1200" dirty="0" smtClean="0">
                          <a:solidFill>
                            <a:schemeClr val="lt1"/>
                          </a:solidFill>
                          <a:latin typeface="+mn-lt"/>
                          <a:ea typeface="+mn-ea"/>
                          <a:cs typeface="+mn-cs"/>
                        </a:rPr>
                        <a:t>1 - Vaspitac/ica </a:t>
                      </a:r>
                      <a:endParaRPr kumimoji="0" lang="en-US" sz="1800" b="1" kern="1200" dirty="0" smtClean="0">
                        <a:solidFill>
                          <a:schemeClr val="lt1"/>
                        </a:solidFill>
                        <a:latin typeface="+mn-lt"/>
                        <a:ea typeface="+mn-ea"/>
                        <a:cs typeface="+mn-cs"/>
                      </a:endParaRPr>
                    </a:p>
                    <a:p>
                      <a:r>
                        <a:rPr kumimoji="0" lang="sr-Latn-CS" sz="1800" b="1" kern="1200" dirty="0" smtClean="0">
                          <a:solidFill>
                            <a:schemeClr val="lt1"/>
                          </a:solidFill>
                          <a:latin typeface="+mn-lt"/>
                          <a:ea typeface="+mn-ea"/>
                          <a:cs typeface="+mn-cs"/>
                        </a:rPr>
                        <a:t>2 - Učitelj/ica</a:t>
                      </a:r>
                      <a:endParaRPr kumimoji="0" lang="en-US" sz="1800" b="1" kern="1200" dirty="0" smtClean="0">
                        <a:solidFill>
                          <a:schemeClr val="lt1"/>
                        </a:solidFill>
                        <a:latin typeface="+mn-lt"/>
                        <a:ea typeface="+mn-ea"/>
                        <a:cs typeface="+mn-cs"/>
                      </a:endParaRPr>
                    </a:p>
                    <a:p>
                      <a:r>
                        <a:rPr kumimoji="0" lang="sr-Latn-CS" sz="1800" b="1" kern="1200" dirty="0" smtClean="0">
                          <a:solidFill>
                            <a:schemeClr val="lt1"/>
                          </a:solidFill>
                          <a:latin typeface="+mn-lt"/>
                          <a:ea typeface="+mn-ea"/>
                          <a:cs typeface="+mn-cs"/>
                        </a:rPr>
                        <a:t>3 – nešto drugo</a:t>
                      </a:r>
                      <a:endParaRPr kumimoji="0" lang="en-US" sz="1800" b="1" kern="1200" dirty="0" smtClean="0">
                        <a:solidFill>
                          <a:schemeClr val="lt1"/>
                        </a:solidFill>
                        <a:latin typeface="+mn-lt"/>
                        <a:ea typeface="+mn-ea"/>
                        <a:cs typeface="+mn-cs"/>
                      </a:endParaRPr>
                    </a:p>
                    <a:p>
                      <a:r>
                        <a:rPr kumimoji="0" lang="sr-Latn-CS" sz="1800" b="1" kern="1200" dirty="0" smtClean="0">
                          <a:solidFill>
                            <a:schemeClr val="lt1"/>
                          </a:solidFill>
                          <a:latin typeface="+mn-lt"/>
                          <a:ea typeface="+mn-ea"/>
                          <a:cs typeface="+mn-cs"/>
                        </a:rPr>
                        <a:t>(upišite broj ili naziv za „nešto drugo“</a:t>
                      </a:r>
                      <a:endParaRPr lang="en-US" dirty="0"/>
                    </a:p>
                  </a:txBody>
                  <a:tcPr/>
                </a:tc>
                <a:tc>
                  <a:txBody>
                    <a:bodyPr/>
                    <a:lstStyle/>
                    <a:p>
                      <a:r>
                        <a:rPr kumimoji="0" lang="sr-Latn-CS" sz="1800" b="1" kern="1200" dirty="0" smtClean="0">
                          <a:solidFill>
                            <a:schemeClr val="lt1"/>
                          </a:solidFill>
                          <a:latin typeface="+mn-lt"/>
                          <a:ea typeface="+mn-ea"/>
                          <a:cs typeface="+mn-cs"/>
                        </a:rPr>
                        <a:t>Ustanova,Radno mesto, mesto (npr. P.U. „Radosno detinjstvo“ Novi Sad)</a:t>
                      </a:r>
                      <a:endParaRPr lang="en-US" dirty="0"/>
                    </a:p>
                  </a:txBody>
                  <a:tcPr/>
                </a:tc>
                <a:tc>
                  <a:txBody>
                    <a:bodyPr/>
                    <a:lstStyle/>
                    <a:p>
                      <a:r>
                        <a:rPr kumimoji="0" lang="sr-Latn-CS" sz="1800" b="1" kern="1200" dirty="0" smtClean="0">
                          <a:solidFill>
                            <a:schemeClr val="lt1"/>
                          </a:solidFill>
                          <a:latin typeface="+mn-lt"/>
                          <a:ea typeface="+mn-ea"/>
                          <a:cs typeface="+mn-cs"/>
                        </a:rPr>
                        <a:t>Kontakt  sa vama </a:t>
                      </a:r>
                      <a:endParaRPr kumimoji="0" lang="en-US" sz="1800" b="1" kern="1200" dirty="0" smtClean="0">
                        <a:solidFill>
                          <a:schemeClr val="lt1"/>
                        </a:solidFill>
                        <a:latin typeface="+mn-lt"/>
                        <a:ea typeface="+mn-ea"/>
                        <a:cs typeface="+mn-cs"/>
                      </a:endParaRPr>
                    </a:p>
                    <a:p>
                      <a:r>
                        <a:rPr kumimoji="0" lang="sr-Latn-CS" sz="1800" b="1" kern="1200" dirty="0" smtClean="0">
                          <a:solidFill>
                            <a:schemeClr val="lt1"/>
                          </a:solidFill>
                          <a:latin typeface="+mn-lt"/>
                          <a:ea typeface="+mn-ea"/>
                          <a:cs typeface="+mn-cs"/>
                        </a:rPr>
                        <a:t> </a:t>
                      </a:r>
                      <a:endParaRPr kumimoji="0" lang="en-US" sz="1800" b="1" kern="1200" dirty="0" smtClean="0">
                        <a:solidFill>
                          <a:schemeClr val="lt1"/>
                        </a:solidFill>
                        <a:latin typeface="+mn-lt"/>
                        <a:ea typeface="+mn-ea"/>
                        <a:cs typeface="+mn-cs"/>
                      </a:endParaRPr>
                    </a:p>
                    <a:p>
                      <a:r>
                        <a:rPr kumimoji="0" lang="sr-Latn-CS" sz="1800" b="1" kern="1200" dirty="0" smtClean="0">
                          <a:solidFill>
                            <a:schemeClr val="lt1"/>
                          </a:solidFill>
                          <a:latin typeface="+mn-lt"/>
                          <a:ea typeface="+mn-ea"/>
                          <a:cs typeface="+mn-cs"/>
                        </a:rPr>
                        <a:t>(email i telefon) </a:t>
                      </a:r>
                      <a:endParaRPr lang="en-US" dirty="0"/>
                    </a:p>
                  </a:txBody>
                  <a:tcPr/>
                </a:tc>
                <a:tc>
                  <a:txBody>
                    <a:bodyPr/>
                    <a:lstStyle/>
                    <a:p>
                      <a:r>
                        <a:rPr kumimoji="0" lang="sr-Latn-CS" sz="1800" b="1" kern="1200" dirty="0" smtClean="0">
                          <a:solidFill>
                            <a:schemeClr val="lt1"/>
                          </a:solidFill>
                          <a:latin typeface="+mn-lt"/>
                          <a:ea typeface="+mn-ea"/>
                          <a:cs typeface="+mn-cs"/>
                        </a:rPr>
                        <a:t>Podrucje interesovanja </a:t>
                      </a:r>
                      <a:endParaRPr kumimoji="0" lang="en-US" sz="1800" b="1" kern="1200" dirty="0" smtClean="0">
                        <a:solidFill>
                          <a:schemeClr val="lt1"/>
                        </a:solidFill>
                        <a:latin typeface="+mn-lt"/>
                        <a:ea typeface="+mn-ea"/>
                        <a:cs typeface="+mn-cs"/>
                      </a:endParaRPr>
                    </a:p>
                    <a:p>
                      <a:r>
                        <a:rPr kumimoji="0" lang="sr-Latn-CS" sz="1800" b="1" kern="1200" dirty="0" smtClean="0">
                          <a:solidFill>
                            <a:schemeClr val="lt1"/>
                          </a:solidFill>
                          <a:latin typeface="+mn-lt"/>
                          <a:ea typeface="+mn-ea"/>
                          <a:cs typeface="+mn-cs"/>
                        </a:rPr>
                        <a:t> </a:t>
                      </a:r>
                      <a:endParaRPr kumimoji="0" lang="en-US" sz="1800" b="1" kern="1200" dirty="0" smtClean="0">
                        <a:solidFill>
                          <a:schemeClr val="lt1"/>
                        </a:solidFill>
                        <a:latin typeface="+mn-lt"/>
                        <a:ea typeface="+mn-ea"/>
                        <a:cs typeface="+mn-cs"/>
                      </a:endParaRPr>
                    </a:p>
                    <a:p>
                      <a:r>
                        <a:rPr kumimoji="0" lang="sr-Latn-CS" sz="1800" b="1" kern="1200" dirty="0" smtClean="0">
                          <a:solidFill>
                            <a:schemeClr val="lt1"/>
                          </a:solidFill>
                          <a:latin typeface="+mn-lt"/>
                          <a:ea typeface="+mn-ea"/>
                          <a:cs typeface="+mn-cs"/>
                        </a:rPr>
                        <a:t>(naziv polja ili kratak opis)</a:t>
                      </a:r>
                      <a:endParaRPr lang="en-US" dirty="0"/>
                    </a:p>
                  </a:txBody>
                  <a:tcPr/>
                </a:tc>
              </a:tr>
              <a:tr h="370840">
                <a:tc>
                  <a:txBody>
                    <a:bodyPr/>
                    <a:lstStyle/>
                    <a:p>
                      <a:pPr marL="0" marR="0">
                        <a:lnSpc>
                          <a:spcPct val="115000"/>
                        </a:lnSpc>
                        <a:spcBef>
                          <a:spcPts val="0"/>
                        </a:spcBef>
                        <a:spcAft>
                          <a:spcPts val="0"/>
                        </a:spcAft>
                        <a:tabLst>
                          <a:tab pos="0" algn="l"/>
                          <a:tab pos="57150" algn="l"/>
                        </a:tabLst>
                      </a:pPr>
                      <a:r>
                        <a:rPr lang="sr-Latn-CS" sz="600" dirty="0">
                          <a:latin typeface="Arial"/>
                          <a:ea typeface="Times New Roman"/>
                          <a:cs typeface="Times New Roman"/>
                        </a:rPr>
                        <a:t>1.</a:t>
                      </a:r>
                      <a:endParaRPr lang="en-US" sz="1100" dirty="0">
                        <a:latin typeface="Calibri"/>
                        <a:ea typeface="Times New Roman"/>
                        <a:cs typeface="Times New Roman"/>
                      </a:endParaRPr>
                    </a:p>
                  </a:txBody>
                  <a:tcPr marL="68580" marR="68580" marT="0" marB="0"/>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pPr marL="0" marR="0">
                        <a:lnSpc>
                          <a:spcPct val="115000"/>
                        </a:lnSpc>
                        <a:spcBef>
                          <a:spcPts val="0"/>
                        </a:spcBef>
                        <a:spcAft>
                          <a:spcPts val="0"/>
                        </a:spcAft>
                      </a:pPr>
                      <a:r>
                        <a:rPr lang="sr-Latn-CS" sz="600" dirty="0">
                          <a:latin typeface="Arial"/>
                          <a:ea typeface="Times New Roman"/>
                          <a:cs typeface="Times New Roman"/>
                        </a:rPr>
                        <a:t>2.</a:t>
                      </a:r>
                      <a:endParaRPr lang="en-US" sz="1100" dirty="0">
                        <a:latin typeface="Calibri"/>
                        <a:ea typeface="Times New Roman"/>
                        <a:cs typeface="Times New Roman"/>
                      </a:endParaRPr>
                    </a:p>
                  </a:txBody>
                  <a:tcPr marL="68580" marR="68580" marT="0" marB="0"/>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CS" dirty="0" smtClean="0"/>
              <a:t>Rezultati anketiranja do 23.11.2012.</a:t>
            </a:r>
            <a:endParaRPr lang="en-US" dirty="0"/>
          </a:p>
        </p:txBody>
      </p:sp>
      <p:sp>
        <p:nvSpPr>
          <p:cNvPr id="3" name="Content Placeholder 2"/>
          <p:cNvSpPr>
            <a:spLocks noGrp="1"/>
          </p:cNvSpPr>
          <p:nvPr>
            <p:ph sz="quarter" idx="1"/>
          </p:nvPr>
        </p:nvSpPr>
        <p:spPr/>
        <p:txBody>
          <a:bodyPr/>
          <a:lstStyle/>
          <a:p>
            <a:r>
              <a:rPr lang="sr-Latn-CS" sz="3200" dirty="0" smtClean="0"/>
              <a:t>Putem ovako formiranog upitnika za evidentiranje podataka o zainteresovanim budućim članovima Alumni kluba Škole  dobijeno je </a:t>
            </a:r>
            <a:r>
              <a:rPr lang="sr-Latn-CS" sz="3200" b="1" dirty="0" smtClean="0"/>
              <a:t>prvih 76 odgovora!!!</a:t>
            </a:r>
            <a:endParaRPr lang="en-US" sz="3200" b="1"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CS" sz="3600" b="1" dirty="0" smtClean="0"/>
              <a:t>Lista inicijalne grupe članova za Alumni klub</a:t>
            </a:r>
            <a:r>
              <a:rPr lang="en-US" dirty="0" smtClean="0"/>
              <a:t/>
            </a:r>
            <a:br>
              <a:rPr lang="en-US" dirty="0" smtClean="0"/>
            </a:br>
            <a:endParaRPr lang="en-US" dirty="0"/>
          </a:p>
        </p:txBody>
      </p:sp>
      <p:graphicFrame>
        <p:nvGraphicFramePr>
          <p:cNvPr id="4" name="Content Placeholder 3"/>
          <p:cNvGraphicFramePr>
            <a:graphicFrameLocks noGrp="1"/>
          </p:cNvGraphicFramePr>
          <p:nvPr>
            <p:ph sz="quarter" idx="1"/>
          </p:nvPr>
        </p:nvGraphicFramePr>
        <p:xfrm>
          <a:off x="612775" y="1600200"/>
          <a:ext cx="8153400" cy="4768222"/>
        </p:xfrm>
        <a:graphic>
          <a:graphicData uri="http://schemas.openxmlformats.org/drawingml/2006/table">
            <a:tbl>
              <a:tblPr firstRow="1" bandRow="1">
                <a:tableStyleId>{5C22544A-7EE6-4342-B048-85BDC9FD1C3A}</a:tableStyleId>
              </a:tblPr>
              <a:tblGrid>
                <a:gridCol w="4035425"/>
                <a:gridCol w="838200"/>
                <a:gridCol w="3279775"/>
              </a:tblGrid>
              <a:tr h="290513">
                <a:tc>
                  <a:txBody>
                    <a:bodyPr/>
                    <a:lstStyle/>
                    <a:p>
                      <a:pPr marL="0" marR="0">
                        <a:lnSpc>
                          <a:spcPct val="100000"/>
                        </a:lnSpc>
                        <a:spcBef>
                          <a:spcPts val="0"/>
                        </a:spcBef>
                        <a:spcAft>
                          <a:spcPts val="0"/>
                        </a:spcAft>
                      </a:pPr>
                      <a:r>
                        <a:rPr kumimoji="0" lang="sr-Latn-CS" sz="1800" b="1" kern="1200" dirty="0" smtClean="0">
                          <a:solidFill>
                            <a:schemeClr val="lt1"/>
                          </a:solidFill>
                          <a:latin typeface="+mn-lt"/>
                          <a:ea typeface="+mn-ea"/>
                          <a:cs typeface="+mn-cs"/>
                        </a:rPr>
                        <a:t>Prezime (Udato) i ime</a:t>
                      </a:r>
                      <a:endParaRPr lang="en-US" sz="1100" dirty="0">
                        <a:latin typeface="Calibri"/>
                        <a:ea typeface="Times New Roman"/>
                        <a:cs typeface="Times New Roman"/>
                      </a:endParaRPr>
                    </a:p>
                  </a:txBody>
                  <a:tcPr marL="68580" marR="68580" marT="0" marB="0"/>
                </a:tc>
                <a:tc>
                  <a:txBody>
                    <a:bodyPr/>
                    <a:lstStyle/>
                    <a:p>
                      <a:pPr>
                        <a:lnSpc>
                          <a:spcPct val="100000"/>
                        </a:lnSpc>
                      </a:pPr>
                      <a:r>
                        <a:rPr kumimoji="0" lang="sr-Latn-CS" sz="1800" b="1" kern="1200" dirty="0" smtClean="0">
                          <a:solidFill>
                            <a:schemeClr val="lt1"/>
                          </a:solidFill>
                          <a:latin typeface="+mn-lt"/>
                          <a:ea typeface="+mn-ea"/>
                          <a:cs typeface="+mn-cs"/>
                        </a:rPr>
                        <a:t>Dipl.</a:t>
                      </a:r>
                      <a:endParaRPr lang="en-US" dirty="0"/>
                    </a:p>
                  </a:txBody>
                  <a:tcPr/>
                </a:tc>
                <a:tc>
                  <a:txBody>
                    <a:bodyPr/>
                    <a:lstStyle/>
                    <a:p>
                      <a:pPr>
                        <a:lnSpc>
                          <a:spcPct val="100000"/>
                        </a:lnSpc>
                      </a:pPr>
                      <a:r>
                        <a:rPr kumimoji="0" lang="sr-Latn-CS" sz="1800" b="1" kern="1200" dirty="0" smtClean="0">
                          <a:solidFill>
                            <a:schemeClr val="lt1"/>
                          </a:solidFill>
                          <a:latin typeface="+mn-lt"/>
                          <a:ea typeface="+mn-ea"/>
                          <a:cs typeface="+mn-cs"/>
                        </a:rPr>
                        <a:t>email</a:t>
                      </a:r>
                      <a:endParaRPr lang="en-US" dirty="0"/>
                    </a:p>
                  </a:txBody>
                  <a:tcPr/>
                </a:tc>
              </a:tr>
              <a:tr h="290513">
                <a:tc>
                  <a:txBody>
                    <a:bodyPr/>
                    <a:lstStyle/>
                    <a:p>
                      <a:pPr marL="0" marR="0">
                        <a:lnSpc>
                          <a:spcPct val="115000"/>
                        </a:lnSpc>
                        <a:spcBef>
                          <a:spcPts val="0"/>
                        </a:spcBef>
                        <a:spcAft>
                          <a:spcPts val="0"/>
                        </a:spcAft>
                      </a:pPr>
                      <a:r>
                        <a:rPr lang="sr-Latn-CS" sz="1100" dirty="0">
                          <a:latin typeface="Calibri"/>
                          <a:ea typeface="Times New Roman"/>
                          <a:cs typeface="Times New Roman"/>
                        </a:rPr>
                        <a:t>Selaković (Duval) Dragana</a:t>
                      </a:r>
                      <a:endParaRPr lang="en-US" sz="1100" dirty="0">
                        <a:latin typeface="Calibri"/>
                        <a:ea typeface="Times New Roman"/>
                        <a:cs typeface="Times New Roman"/>
                      </a:endParaRPr>
                    </a:p>
                  </a:txBody>
                  <a:tcPr marL="68580" marR="68580" marT="0" marB="0"/>
                </a:tc>
                <a:tc>
                  <a:txBody>
                    <a:bodyPr/>
                    <a:lstStyle/>
                    <a:p>
                      <a:pPr marL="0" marR="0">
                        <a:lnSpc>
                          <a:spcPct val="100000"/>
                        </a:lnSpc>
                        <a:spcBef>
                          <a:spcPts val="0"/>
                        </a:spcBef>
                        <a:spcAft>
                          <a:spcPts val="0"/>
                        </a:spcAft>
                      </a:pPr>
                      <a:endParaRPr lang="sr-Latn-CS" sz="1100" dirty="0">
                        <a:latin typeface="Calibri"/>
                        <a:ea typeface="Times New Roman"/>
                        <a:cs typeface="Times New Roman"/>
                      </a:endParaRPr>
                    </a:p>
                  </a:txBody>
                  <a:tcPr marL="68580" marR="68580" marT="0" marB="0"/>
                </a:tc>
                <a:tc>
                  <a:txBody>
                    <a:bodyPr/>
                    <a:lstStyle/>
                    <a:p>
                      <a:pPr marL="0" marR="0">
                        <a:lnSpc>
                          <a:spcPct val="100000"/>
                        </a:lnSpc>
                        <a:spcBef>
                          <a:spcPts val="0"/>
                        </a:spcBef>
                        <a:spcAft>
                          <a:spcPts val="0"/>
                        </a:spcAft>
                      </a:pPr>
                      <a:r>
                        <a:rPr lang="sr-Latn-CS" sz="1100" dirty="0">
                          <a:latin typeface="Calibri"/>
                          <a:ea typeface="Times New Roman"/>
                          <a:cs typeface="Times New Roman"/>
                        </a:rPr>
                        <a:t>dragana@tedmedia.org</a:t>
                      </a:r>
                      <a:endParaRPr lang="en-US" sz="1100" dirty="0">
                        <a:latin typeface="Calibri"/>
                        <a:ea typeface="Times New Roman"/>
                        <a:cs typeface="Times New Roman"/>
                      </a:endParaRPr>
                    </a:p>
                  </a:txBody>
                  <a:tcPr marL="68580" marR="68580" marT="0" marB="0"/>
                </a:tc>
              </a:tr>
              <a:tr h="290513">
                <a:tc>
                  <a:txBody>
                    <a:bodyPr/>
                    <a:lstStyle/>
                    <a:p>
                      <a:pPr marL="0" marR="0">
                        <a:lnSpc>
                          <a:spcPct val="115000"/>
                        </a:lnSpc>
                        <a:spcBef>
                          <a:spcPts val="0"/>
                        </a:spcBef>
                        <a:spcAft>
                          <a:spcPts val="0"/>
                        </a:spcAft>
                      </a:pPr>
                      <a:r>
                        <a:rPr lang="sr-Latn-CS" sz="1100">
                          <a:latin typeface="Calibri"/>
                          <a:ea typeface="Times New Roman"/>
                          <a:cs typeface="Times New Roman"/>
                        </a:rPr>
                        <a:t>Inđin Ivana</a:t>
                      </a:r>
                      <a:endParaRPr lang="en-US" sz="1100">
                        <a:latin typeface="Calibri"/>
                        <a:ea typeface="Times New Roman"/>
                        <a:cs typeface="Times New Roman"/>
                      </a:endParaRPr>
                    </a:p>
                  </a:txBody>
                  <a:tcPr marL="68580" marR="68580" marT="0" marB="0"/>
                </a:tc>
                <a:tc>
                  <a:txBody>
                    <a:bodyPr/>
                    <a:lstStyle/>
                    <a:p>
                      <a:pPr marL="0" marR="0">
                        <a:lnSpc>
                          <a:spcPct val="100000"/>
                        </a:lnSpc>
                        <a:spcBef>
                          <a:spcPts val="0"/>
                        </a:spcBef>
                        <a:spcAft>
                          <a:spcPts val="0"/>
                        </a:spcAft>
                      </a:pPr>
                      <a:endParaRPr lang="sr-Latn-CS" sz="1100" dirty="0">
                        <a:latin typeface="Calibri"/>
                        <a:ea typeface="Times New Roman"/>
                        <a:cs typeface="Times New Roman"/>
                      </a:endParaRPr>
                    </a:p>
                  </a:txBody>
                  <a:tcPr marL="68580" marR="68580" marT="0" marB="0"/>
                </a:tc>
                <a:tc>
                  <a:txBody>
                    <a:bodyPr/>
                    <a:lstStyle/>
                    <a:p>
                      <a:pPr marL="0" marR="0">
                        <a:lnSpc>
                          <a:spcPct val="100000"/>
                        </a:lnSpc>
                        <a:spcBef>
                          <a:spcPts val="0"/>
                        </a:spcBef>
                        <a:spcAft>
                          <a:spcPts val="0"/>
                        </a:spcAft>
                      </a:pPr>
                      <a:endParaRPr lang="en-US" sz="1100" dirty="0">
                        <a:latin typeface="Calibri"/>
                        <a:ea typeface="Times New Roman"/>
                        <a:cs typeface="Times New Roman"/>
                      </a:endParaRPr>
                    </a:p>
                  </a:txBody>
                  <a:tcPr marL="68580" marR="68580" marT="0" marB="0"/>
                </a:tc>
              </a:tr>
              <a:tr h="290513">
                <a:tc>
                  <a:txBody>
                    <a:bodyPr/>
                    <a:lstStyle/>
                    <a:p>
                      <a:pPr marL="0" marR="0">
                        <a:lnSpc>
                          <a:spcPct val="115000"/>
                        </a:lnSpc>
                        <a:spcBef>
                          <a:spcPts val="0"/>
                        </a:spcBef>
                        <a:spcAft>
                          <a:spcPts val="0"/>
                        </a:spcAft>
                      </a:pPr>
                      <a:r>
                        <a:rPr lang="sr-Latn-CS" sz="1100">
                          <a:latin typeface="Calibri"/>
                          <a:ea typeface="Times New Roman"/>
                          <a:cs typeface="Times New Roman"/>
                        </a:rPr>
                        <a:t>Karpuzović Marijana</a:t>
                      </a:r>
                      <a:endParaRPr lang="en-US" sz="1100">
                        <a:latin typeface="Calibri"/>
                        <a:ea typeface="Times New Roman"/>
                        <a:cs typeface="Times New Roman"/>
                      </a:endParaRPr>
                    </a:p>
                  </a:txBody>
                  <a:tcPr marL="68580" marR="68580" marT="0" marB="0"/>
                </a:tc>
                <a:tc>
                  <a:txBody>
                    <a:bodyPr/>
                    <a:lstStyle/>
                    <a:p>
                      <a:pPr marL="0" marR="0">
                        <a:lnSpc>
                          <a:spcPct val="100000"/>
                        </a:lnSpc>
                        <a:spcBef>
                          <a:spcPts val="0"/>
                        </a:spcBef>
                        <a:spcAft>
                          <a:spcPts val="0"/>
                        </a:spcAft>
                      </a:pPr>
                      <a:endParaRPr lang="sr-Latn-CS" sz="1100">
                        <a:latin typeface="Calibri"/>
                        <a:ea typeface="Times New Roman"/>
                        <a:cs typeface="Times New Roman"/>
                      </a:endParaRPr>
                    </a:p>
                  </a:txBody>
                  <a:tcPr marL="68580" marR="68580" marT="0" marB="0"/>
                </a:tc>
                <a:tc>
                  <a:txBody>
                    <a:bodyPr/>
                    <a:lstStyle/>
                    <a:p>
                      <a:pPr marL="0" marR="0">
                        <a:lnSpc>
                          <a:spcPct val="100000"/>
                        </a:lnSpc>
                        <a:spcBef>
                          <a:spcPts val="0"/>
                        </a:spcBef>
                        <a:spcAft>
                          <a:spcPts val="0"/>
                        </a:spcAft>
                      </a:pPr>
                      <a:r>
                        <a:rPr lang="sr-Latn-CS" sz="1100">
                          <a:latin typeface="Calibri"/>
                          <a:ea typeface="Times New Roman"/>
                          <a:cs typeface="Times New Roman"/>
                        </a:rPr>
                        <a:t>indjinka@gmail.com</a:t>
                      </a:r>
                      <a:endParaRPr lang="en-US" sz="1100">
                        <a:latin typeface="Calibri"/>
                        <a:ea typeface="Times New Roman"/>
                        <a:cs typeface="Times New Roman"/>
                      </a:endParaRPr>
                    </a:p>
                  </a:txBody>
                  <a:tcPr marL="68580" marR="68580" marT="0" marB="0"/>
                </a:tc>
              </a:tr>
              <a:tr h="290513">
                <a:tc>
                  <a:txBody>
                    <a:bodyPr/>
                    <a:lstStyle/>
                    <a:p>
                      <a:pPr marL="0" marR="0">
                        <a:lnSpc>
                          <a:spcPct val="115000"/>
                        </a:lnSpc>
                        <a:spcBef>
                          <a:spcPts val="0"/>
                        </a:spcBef>
                        <a:spcAft>
                          <a:spcPts val="0"/>
                        </a:spcAft>
                      </a:pPr>
                      <a:r>
                        <a:rPr lang="sr-Latn-CS" sz="1100">
                          <a:latin typeface="Calibri"/>
                          <a:ea typeface="Times New Roman"/>
                          <a:cs typeface="Times New Roman"/>
                        </a:rPr>
                        <a:t>Rosic (Mudrinic) Dusanka</a:t>
                      </a:r>
                      <a:endParaRPr lang="en-US" sz="1100">
                        <a:latin typeface="Calibri"/>
                        <a:ea typeface="Times New Roman"/>
                        <a:cs typeface="Times New Roman"/>
                      </a:endParaRPr>
                    </a:p>
                  </a:txBody>
                  <a:tcPr marL="68580" marR="68580" marT="0" marB="0"/>
                </a:tc>
                <a:tc>
                  <a:txBody>
                    <a:bodyPr/>
                    <a:lstStyle/>
                    <a:p>
                      <a:pPr marL="0" marR="0">
                        <a:lnSpc>
                          <a:spcPct val="100000"/>
                        </a:lnSpc>
                        <a:spcBef>
                          <a:spcPts val="0"/>
                        </a:spcBef>
                        <a:spcAft>
                          <a:spcPts val="0"/>
                        </a:spcAft>
                      </a:pPr>
                      <a:r>
                        <a:rPr lang="sr-Latn-CS" sz="1100">
                          <a:latin typeface="Calibri"/>
                          <a:ea typeface="Times New Roman"/>
                          <a:cs typeface="Times New Roman"/>
                        </a:rPr>
                        <a:t>2005</a:t>
                      </a:r>
                      <a:endParaRPr lang="en-US" sz="1100">
                        <a:latin typeface="Calibri"/>
                        <a:ea typeface="Times New Roman"/>
                        <a:cs typeface="Times New Roman"/>
                      </a:endParaRPr>
                    </a:p>
                  </a:txBody>
                  <a:tcPr marL="68580" marR="68580" marT="0" marB="0"/>
                </a:tc>
                <a:tc>
                  <a:txBody>
                    <a:bodyPr/>
                    <a:lstStyle/>
                    <a:p>
                      <a:pPr marL="0" marR="0">
                        <a:lnSpc>
                          <a:spcPct val="100000"/>
                        </a:lnSpc>
                        <a:spcBef>
                          <a:spcPts val="0"/>
                        </a:spcBef>
                        <a:spcAft>
                          <a:spcPts val="0"/>
                        </a:spcAft>
                      </a:pPr>
                      <a:r>
                        <a:rPr lang="sr-Latn-CS" sz="1100">
                          <a:latin typeface="Calibri"/>
                          <a:ea typeface="Times New Roman"/>
                          <a:cs typeface="Times New Roman"/>
                        </a:rPr>
                        <a:t>marijanakarpuzovic@yahoo.com</a:t>
                      </a:r>
                      <a:endParaRPr lang="en-US" sz="1100">
                        <a:latin typeface="Calibri"/>
                        <a:ea typeface="Times New Roman"/>
                        <a:cs typeface="Times New Roman"/>
                      </a:endParaRPr>
                    </a:p>
                  </a:txBody>
                  <a:tcPr marL="68580" marR="68580" marT="0" marB="0"/>
                </a:tc>
              </a:tr>
              <a:tr h="290513">
                <a:tc>
                  <a:txBody>
                    <a:bodyPr/>
                    <a:lstStyle/>
                    <a:p>
                      <a:pPr marL="0" marR="0">
                        <a:lnSpc>
                          <a:spcPct val="115000"/>
                        </a:lnSpc>
                        <a:spcBef>
                          <a:spcPts val="0"/>
                        </a:spcBef>
                        <a:spcAft>
                          <a:spcPts val="0"/>
                        </a:spcAft>
                      </a:pPr>
                      <a:r>
                        <a:rPr lang="sr-Latn-CS" sz="1100">
                          <a:latin typeface="Calibri"/>
                          <a:ea typeface="Times New Roman"/>
                          <a:cs typeface="Times New Roman"/>
                        </a:rPr>
                        <a:t>Ferenc Nagdolna</a:t>
                      </a:r>
                      <a:endParaRPr lang="en-US" sz="1100">
                        <a:latin typeface="Calibri"/>
                        <a:ea typeface="Times New Roman"/>
                        <a:cs typeface="Times New Roman"/>
                      </a:endParaRPr>
                    </a:p>
                  </a:txBody>
                  <a:tcPr marL="68580" marR="68580" marT="0" marB="0"/>
                </a:tc>
                <a:tc>
                  <a:txBody>
                    <a:bodyPr/>
                    <a:lstStyle/>
                    <a:p>
                      <a:pPr marL="0" marR="0">
                        <a:lnSpc>
                          <a:spcPct val="100000"/>
                        </a:lnSpc>
                        <a:spcBef>
                          <a:spcPts val="0"/>
                        </a:spcBef>
                        <a:spcAft>
                          <a:spcPts val="0"/>
                        </a:spcAft>
                      </a:pPr>
                      <a:r>
                        <a:rPr lang="sr-Latn-CS" sz="1100">
                          <a:latin typeface="Calibri"/>
                          <a:ea typeface="Times New Roman"/>
                          <a:cs typeface="Times New Roman"/>
                        </a:rPr>
                        <a:t>198...</a:t>
                      </a:r>
                      <a:endParaRPr lang="en-US" sz="1100">
                        <a:latin typeface="Calibri"/>
                        <a:ea typeface="Times New Roman"/>
                        <a:cs typeface="Times New Roman"/>
                      </a:endParaRPr>
                    </a:p>
                  </a:txBody>
                  <a:tcPr marL="68580" marR="68580" marT="0" marB="0"/>
                </a:tc>
                <a:tc>
                  <a:txBody>
                    <a:bodyPr/>
                    <a:lstStyle/>
                    <a:p>
                      <a:pPr marL="0" marR="0">
                        <a:lnSpc>
                          <a:spcPct val="100000"/>
                        </a:lnSpc>
                        <a:spcBef>
                          <a:spcPts val="0"/>
                        </a:spcBef>
                        <a:spcAft>
                          <a:spcPts val="0"/>
                        </a:spcAft>
                      </a:pPr>
                      <a:r>
                        <a:rPr lang="sr-Latn-CS" sz="1100" u="sng">
                          <a:solidFill>
                            <a:srgbClr val="0000FF"/>
                          </a:solidFill>
                          <a:latin typeface="Calibri"/>
                          <a:ea typeface="Times New Roman"/>
                          <a:cs typeface="Times New Roman"/>
                          <a:hlinkClick r:id="rId2"/>
                        </a:rPr>
                        <a:t>mastolend@yahoo.com</a:t>
                      </a:r>
                      <a:endParaRPr lang="en-US" sz="1100">
                        <a:latin typeface="Calibri"/>
                        <a:ea typeface="Times New Roman"/>
                        <a:cs typeface="Times New Roman"/>
                      </a:endParaRPr>
                    </a:p>
                  </a:txBody>
                  <a:tcPr marL="68580" marR="68580" marT="0" marB="0"/>
                </a:tc>
              </a:tr>
              <a:tr h="290513">
                <a:tc>
                  <a:txBody>
                    <a:bodyPr/>
                    <a:lstStyle/>
                    <a:p>
                      <a:pPr marL="0" marR="0">
                        <a:lnSpc>
                          <a:spcPct val="115000"/>
                        </a:lnSpc>
                        <a:spcBef>
                          <a:spcPts val="0"/>
                        </a:spcBef>
                        <a:spcAft>
                          <a:spcPts val="0"/>
                        </a:spcAft>
                      </a:pPr>
                      <a:r>
                        <a:rPr lang="sr-Latn-CS" sz="1100">
                          <a:latin typeface="Calibri"/>
                          <a:ea typeface="Times New Roman"/>
                          <a:cs typeface="Times New Roman"/>
                        </a:rPr>
                        <a:t>Sovilj Ivana</a:t>
                      </a:r>
                      <a:endParaRPr lang="en-US" sz="1100">
                        <a:latin typeface="Calibri"/>
                        <a:ea typeface="Times New Roman"/>
                        <a:cs typeface="Times New Roman"/>
                      </a:endParaRPr>
                    </a:p>
                  </a:txBody>
                  <a:tcPr marL="68580" marR="68580" marT="0" marB="0"/>
                </a:tc>
                <a:tc>
                  <a:txBody>
                    <a:bodyPr/>
                    <a:lstStyle/>
                    <a:p>
                      <a:pPr marL="0" marR="0">
                        <a:lnSpc>
                          <a:spcPct val="100000"/>
                        </a:lnSpc>
                        <a:spcBef>
                          <a:spcPts val="0"/>
                        </a:spcBef>
                        <a:spcAft>
                          <a:spcPts val="0"/>
                        </a:spcAft>
                      </a:pPr>
                      <a:endParaRPr lang="sr-Latn-CS" sz="1100">
                        <a:latin typeface="Calibri"/>
                        <a:ea typeface="Times New Roman"/>
                        <a:cs typeface="Times New Roman"/>
                      </a:endParaRPr>
                    </a:p>
                  </a:txBody>
                  <a:tcPr marL="68580" marR="68580" marT="0" marB="0"/>
                </a:tc>
                <a:tc>
                  <a:txBody>
                    <a:bodyPr/>
                    <a:lstStyle/>
                    <a:p>
                      <a:pPr marL="0" marR="0">
                        <a:lnSpc>
                          <a:spcPct val="100000"/>
                        </a:lnSpc>
                        <a:spcBef>
                          <a:spcPts val="0"/>
                        </a:spcBef>
                        <a:spcAft>
                          <a:spcPts val="0"/>
                        </a:spcAft>
                      </a:pPr>
                      <a:r>
                        <a:rPr lang="sr-Latn-CS" sz="1000" i="1">
                          <a:latin typeface="Verdana"/>
                          <a:ea typeface="Times New Roman"/>
                          <a:cs typeface="Times New Roman"/>
                        </a:rPr>
                        <a:t>ferencmagdolna@gmail.com</a:t>
                      </a:r>
                      <a:endParaRPr lang="en-US" sz="1100">
                        <a:latin typeface="Calibri"/>
                        <a:ea typeface="Times New Roman"/>
                        <a:cs typeface="Times New Roman"/>
                      </a:endParaRPr>
                    </a:p>
                  </a:txBody>
                  <a:tcPr marL="68580" marR="68580" marT="0" marB="0"/>
                </a:tc>
              </a:tr>
              <a:tr h="290513">
                <a:tc>
                  <a:txBody>
                    <a:bodyPr/>
                    <a:lstStyle/>
                    <a:p>
                      <a:pPr marL="0" marR="0">
                        <a:lnSpc>
                          <a:spcPct val="115000"/>
                        </a:lnSpc>
                        <a:spcBef>
                          <a:spcPts val="0"/>
                        </a:spcBef>
                        <a:spcAft>
                          <a:spcPts val="0"/>
                        </a:spcAft>
                      </a:pPr>
                      <a:r>
                        <a:rPr lang="sr-Latn-CS" sz="1100">
                          <a:latin typeface="Calibri"/>
                          <a:ea typeface="Times New Roman"/>
                          <a:cs typeface="Times New Roman"/>
                        </a:rPr>
                        <a:t>Milenović Jasna</a:t>
                      </a:r>
                      <a:endParaRPr lang="en-US" sz="1100">
                        <a:latin typeface="Calibri"/>
                        <a:ea typeface="Times New Roman"/>
                        <a:cs typeface="Times New Roman"/>
                      </a:endParaRPr>
                    </a:p>
                  </a:txBody>
                  <a:tcPr marL="68580" marR="68580" marT="0" marB="0"/>
                </a:tc>
                <a:tc>
                  <a:txBody>
                    <a:bodyPr/>
                    <a:lstStyle/>
                    <a:p>
                      <a:pPr marL="0" marR="0">
                        <a:lnSpc>
                          <a:spcPct val="100000"/>
                        </a:lnSpc>
                        <a:spcBef>
                          <a:spcPts val="0"/>
                        </a:spcBef>
                        <a:spcAft>
                          <a:spcPts val="0"/>
                        </a:spcAft>
                      </a:pPr>
                      <a:endParaRPr lang="sr-Latn-CS" sz="1100">
                        <a:latin typeface="Calibri"/>
                        <a:ea typeface="Times New Roman"/>
                        <a:cs typeface="Times New Roman"/>
                      </a:endParaRPr>
                    </a:p>
                  </a:txBody>
                  <a:tcPr marL="68580" marR="68580" marT="0" marB="0"/>
                </a:tc>
                <a:tc>
                  <a:txBody>
                    <a:bodyPr/>
                    <a:lstStyle/>
                    <a:p>
                      <a:pPr marL="0" marR="0">
                        <a:lnSpc>
                          <a:spcPct val="100000"/>
                        </a:lnSpc>
                        <a:spcBef>
                          <a:spcPts val="0"/>
                        </a:spcBef>
                        <a:spcAft>
                          <a:spcPts val="0"/>
                        </a:spcAft>
                      </a:pPr>
                      <a:r>
                        <a:rPr lang="sr-Latn-CS" sz="1100">
                          <a:latin typeface="Calibri"/>
                          <a:ea typeface="Times New Roman"/>
                          <a:cs typeface="Times New Roman"/>
                        </a:rPr>
                        <a:t>Ivana.sovilj@gmail.com</a:t>
                      </a:r>
                      <a:endParaRPr lang="en-US" sz="1100">
                        <a:latin typeface="Calibri"/>
                        <a:ea typeface="Times New Roman"/>
                        <a:cs typeface="Times New Roman"/>
                      </a:endParaRPr>
                    </a:p>
                  </a:txBody>
                  <a:tcPr marL="68580" marR="68580" marT="0" marB="0"/>
                </a:tc>
              </a:tr>
              <a:tr h="290513">
                <a:tc>
                  <a:txBody>
                    <a:bodyPr/>
                    <a:lstStyle/>
                    <a:p>
                      <a:pPr marL="0" marR="0">
                        <a:lnSpc>
                          <a:spcPct val="115000"/>
                        </a:lnSpc>
                        <a:spcBef>
                          <a:spcPts val="0"/>
                        </a:spcBef>
                        <a:spcAft>
                          <a:spcPts val="0"/>
                        </a:spcAft>
                      </a:pPr>
                      <a:r>
                        <a:rPr lang="sr-Latn-CS" sz="1100">
                          <a:latin typeface="Calibri"/>
                          <a:ea typeface="Times New Roman"/>
                          <a:cs typeface="Times New Roman"/>
                        </a:rPr>
                        <a:t>Šargin Olivera</a:t>
                      </a:r>
                      <a:endParaRPr lang="en-US" sz="1100">
                        <a:latin typeface="Calibri"/>
                        <a:ea typeface="Times New Roman"/>
                        <a:cs typeface="Times New Roman"/>
                      </a:endParaRPr>
                    </a:p>
                  </a:txBody>
                  <a:tcPr marL="68580" marR="68580" marT="0" marB="0"/>
                </a:tc>
                <a:tc>
                  <a:txBody>
                    <a:bodyPr/>
                    <a:lstStyle/>
                    <a:p>
                      <a:pPr marL="0" marR="0">
                        <a:lnSpc>
                          <a:spcPct val="100000"/>
                        </a:lnSpc>
                        <a:spcBef>
                          <a:spcPts val="0"/>
                        </a:spcBef>
                        <a:spcAft>
                          <a:spcPts val="0"/>
                        </a:spcAft>
                      </a:pPr>
                      <a:endParaRPr lang="sr-Latn-CS" sz="1100" dirty="0">
                        <a:latin typeface="Calibri"/>
                        <a:ea typeface="Times New Roman"/>
                        <a:cs typeface="Times New Roman"/>
                      </a:endParaRPr>
                    </a:p>
                  </a:txBody>
                  <a:tcPr marL="68580" marR="68580" marT="0" marB="0"/>
                </a:tc>
                <a:tc>
                  <a:txBody>
                    <a:bodyPr/>
                    <a:lstStyle/>
                    <a:p>
                      <a:pPr marL="0" marR="0">
                        <a:lnSpc>
                          <a:spcPct val="100000"/>
                        </a:lnSpc>
                        <a:spcBef>
                          <a:spcPts val="0"/>
                        </a:spcBef>
                        <a:spcAft>
                          <a:spcPts val="0"/>
                        </a:spcAft>
                      </a:pPr>
                      <a:r>
                        <a:rPr lang="sr-Latn-CS" sz="1100">
                          <a:latin typeface="Calibri"/>
                          <a:ea typeface="Times New Roman"/>
                          <a:cs typeface="Times New Roman"/>
                        </a:rPr>
                        <a:t>milenovicjasna@gmail.com</a:t>
                      </a:r>
                      <a:endParaRPr lang="en-US" sz="1100">
                        <a:latin typeface="Calibri"/>
                        <a:ea typeface="Times New Roman"/>
                        <a:cs typeface="Times New Roman"/>
                      </a:endParaRPr>
                    </a:p>
                  </a:txBody>
                  <a:tcPr marL="68580" marR="68580" marT="0" marB="0"/>
                </a:tc>
              </a:tr>
              <a:tr h="290513">
                <a:tc>
                  <a:txBody>
                    <a:bodyPr/>
                    <a:lstStyle/>
                    <a:p>
                      <a:pPr marL="0" marR="0">
                        <a:lnSpc>
                          <a:spcPct val="115000"/>
                        </a:lnSpc>
                        <a:spcBef>
                          <a:spcPts val="0"/>
                        </a:spcBef>
                        <a:spcAft>
                          <a:spcPts val="0"/>
                        </a:spcAft>
                      </a:pPr>
                      <a:r>
                        <a:rPr lang="sr-Latn-CS" sz="1100">
                          <a:latin typeface="Calibri"/>
                          <a:ea typeface="Times New Roman"/>
                          <a:cs typeface="Times New Roman"/>
                        </a:rPr>
                        <a:t>Kulešević Olja</a:t>
                      </a:r>
                      <a:endParaRPr lang="en-US" sz="1100">
                        <a:latin typeface="Calibri"/>
                        <a:ea typeface="Times New Roman"/>
                        <a:cs typeface="Times New Roman"/>
                      </a:endParaRPr>
                    </a:p>
                  </a:txBody>
                  <a:tcPr marL="68580" marR="68580" marT="0" marB="0"/>
                </a:tc>
                <a:tc>
                  <a:txBody>
                    <a:bodyPr/>
                    <a:lstStyle/>
                    <a:p>
                      <a:pPr marL="0" marR="0">
                        <a:lnSpc>
                          <a:spcPct val="100000"/>
                        </a:lnSpc>
                        <a:spcBef>
                          <a:spcPts val="0"/>
                        </a:spcBef>
                        <a:spcAft>
                          <a:spcPts val="0"/>
                        </a:spcAft>
                      </a:pPr>
                      <a:endParaRPr lang="sr-Latn-CS" sz="1100">
                        <a:latin typeface="Calibri"/>
                        <a:ea typeface="Times New Roman"/>
                        <a:cs typeface="Times New Roman"/>
                      </a:endParaRPr>
                    </a:p>
                  </a:txBody>
                  <a:tcPr marL="68580" marR="68580" marT="0" marB="0"/>
                </a:tc>
                <a:tc>
                  <a:txBody>
                    <a:bodyPr/>
                    <a:lstStyle/>
                    <a:p>
                      <a:pPr marL="0" marR="0">
                        <a:lnSpc>
                          <a:spcPct val="100000"/>
                        </a:lnSpc>
                        <a:spcBef>
                          <a:spcPts val="0"/>
                        </a:spcBef>
                        <a:spcAft>
                          <a:spcPts val="0"/>
                        </a:spcAft>
                      </a:pPr>
                      <a:r>
                        <a:rPr lang="sr-Latn-CS" sz="1100">
                          <a:latin typeface="Calibri"/>
                          <a:ea typeface="Times New Roman"/>
                          <a:cs typeface="Times New Roman"/>
                        </a:rPr>
                        <a:t>oliverasargin@gmail.com</a:t>
                      </a:r>
                      <a:endParaRPr lang="en-US" sz="1100">
                        <a:latin typeface="Calibri"/>
                        <a:ea typeface="Times New Roman"/>
                        <a:cs typeface="Times New Roman"/>
                      </a:endParaRPr>
                    </a:p>
                  </a:txBody>
                  <a:tcPr marL="68580" marR="68580" marT="0" marB="0"/>
                </a:tc>
              </a:tr>
              <a:tr h="290513">
                <a:tc>
                  <a:txBody>
                    <a:bodyPr/>
                    <a:lstStyle/>
                    <a:p>
                      <a:pPr marL="0" marR="0">
                        <a:lnSpc>
                          <a:spcPct val="115000"/>
                        </a:lnSpc>
                        <a:spcBef>
                          <a:spcPts val="0"/>
                        </a:spcBef>
                        <a:spcAft>
                          <a:spcPts val="0"/>
                        </a:spcAft>
                      </a:pPr>
                      <a:r>
                        <a:rPr lang="sr-Latn-CS" sz="1100">
                          <a:latin typeface="Calibri"/>
                          <a:ea typeface="Times New Roman"/>
                          <a:cs typeface="Times New Roman"/>
                        </a:rPr>
                        <a:t>Petrović Radmila</a:t>
                      </a:r>
                      <a:endParaRPr lang="en-US" sz="1100">
                        <a:latin typeface="Calibri"/>
                        <a:ea typeface="Times New Roman"/>
                        <a:cs typeface="Times New Roman"/>
                      </a:endParaRPr>
                    </a:p>
                  </a:txBody>
                  <a:tcPr marL="68580" marR="68580" marT="0" marB="0"/>
                </a:tc>
                <a:tc>
                  <a:txBody>
                    <a:bodyPr/>
                    <a:lstStyle/>
                    <a:p>
                      <a:pPr marL="0" marR="0">
                        <a:lnSpc>
                          <a:spcPct val="100000"/>
                        </a:lnSpc>
                        <a:spcBef>
                          <a:spcPts val="0"/>
                        </a:spcBef>
                        <a:spcAft>
                          <a:spcPts val="0"/>
                        </a:spcAft>
                      </a:pPr>
                      <a:endParaRPr lang="sr-Latn-CS" sz="1100">
                        <a:latin typeface="Calibri"/>
                        <a:ea typeface="Times New Roman"/>
                        <a:cs typeface="Times New Roman"/>
                      </a:endParaRPr>
                    </a:p>
                  </a:txBody>
                  <a:tcPr marL="68580" marR="68580" marT="0" marB="0"/>
                </a:tc>
                <a:tc>
                  <a:txBody>
                    <a:bodyPr/>
                    <a:lstStyle/>
                    <a:p>
                      <a:pPr marL="0" marR="0">
                        <a:lnSpc>
                          <a:spcPct val="100000"/>
                        </a:lnSpc>
                        <a:spcBef>
                          <a:spcPts val="0"/>
                        </a:spcBef>
                        <a:spcAft>
                          <a:spcPts val="0"/>
                        </a:spcAft>
                      </a:pPr>
                      <a:r>
                        <a:rPr lang="sr-Latn-CS" sz="1100">
                          <a:latin typeface="Calibri"/>
                          <a:ea typeface="Times New Roman"/>
                          <a:cs typeface="Times New Roman"/>
                        </a:rPr>
                        <a:t>petrovicradmila57@yahoo.com</a:t>
                      </a:r>
                      <a:endParaRPr lang="en-US" sz="1100">
                        <a:latin typeface="Calibri"/>
                        <a:ea typeface="Times New Roman"/>
                        <a:cs typeface="Times New Roman"/>
                      </a:endParaRPr>
                    </a:p>
                  </a:txBody>
                  <a:tcPr marL="68580" marR="68580" marT="0" marB="0"/>
                </a:tc>
              </a:tr>
              <a:tr h="290513">
                <a:tc>
                  <a:txBody>
                    <a:bodyPr/>
                    <a:lstStyle/>
                    <a:p>
                      <a:pPr marL="0" marR="0">
                        <a:lnSpc>
                          <a:spcPct val="115000"/>
                        </a:lnSpc>
                        <a:spcBef>
                          <a:spcPts val="0"/>
                        </a:spcBef>
                        <a:spcAft>
                          <a:spcPts val="0"/>
                        </a:spcAft>
                      </a:pPr>
                      <a:r>
                        <a:rPr lang="sr-Latn-CS" sz="1100">
                          <a:latin typeface="Calibri"/>
                          <a:ea typeface="Times New Roman"/>
                          <a:cs typeface="Times New Roman"/>
                        </a:rPr>
                        <a:t>Sajti Karolina</a:t>
                      </a:r>
                      <a:endParaRPr lang="en-US" sz="1100">
                        <a:latin typeface="Calibri"/>
                        <a:ea typeface="Times New Roman"/>
                        <a:cs typeface="Times New Roman"/>
                      </a:endParaRPr>
                    </a:p>
                  </a:txBody>
                  <a:tcPr marL="68580" marR="68580" marT="0" marB="0"/>
                </a:tc>
                <a:tc>
                  <a:txBody>
                    <a:bodyPr/>
                    <a:lstStyle/>
                    <a:p>
                      <a:pPr marL="0" marR="0">
                        <a:lnSpc>
                          <a:spcPct val="100000"/>
                        </a:lnSpc>
                        <a:spcBef>
                          <a:spcPts val="0"/>
                        </a:spcBef>
                        <a:spcAft>
                          <a:spcPts val="0"/>
                        </a:spcAft>
                      </a:pPr>
                      <a:r>
                        <a:rPr lang="sr-Latn-CS" sz="1100">
                          <a:latin typeface="Calibri"/>
                          <a:ea typeface="Times New Roman"/>
                          <a:cs typeface="Times New Roman"/>
                        </a:rPr>
                        <a:t>2004</a:t>
                      </a:r>
                      <a:endParaRPr lang="en-US" sz="1100">
                        <a:latin typeface="Calibri"/>
                        <a:ea typeface="Times New Roman"/>
                        <a:cs typeface="Times New Roman"/>
                      </a:endParaRPr>
                    </a:p>
                  </a:txBody>
                  <a:tcPr marL="68580" marR="68580" marT="0" marB="0"/>
                </a:tc>
                <a:tc>
                  <a:txBody>
                    <a:bodyPr/>
                    <a:lstStyle/>
                    <a:p>
                      <a:pPr marL="0" marR="0">
                        <a:lnSpc>
                          <a:spcPct val="100000"/>
                        </a:lnSpc>
                        <a:spcBef>
                          <a:spcPts val="0"/>
                        </a:spcBef>
                        <a:spcAft>
                          <a:spcPts val="0"/>
                        </a:spcAft>
                      </a:pPr>
                      <a:r>
                        <a:rPr lang="sr-Latn-CS" sz="1100">
                          <a:latin typeface="Calibri"/>
                          <a:ea typeface="Times New Roman"/>
                          <a:cs typeface="Times New Roman"/>
                        </a:rPr>
                        <a:t>www.mozaiktv.rs,sajtikarolina@gmail.com</a:t>
                      </a:r>
                      <a:endParaRPr lang="en-US" sz="1100">
                        <a:latin typeface="Calibri"/>
                        <a:ea typeface="Times New Roman"/>
                        <a:cs typeface="Times New Roman"/>
                      </a:endParaRPr>
                    </a:p>
                  </a:txBody>
                  <a:tcPr marL="68580" marR="68580" marT="0" marB="0"/>
                </a:tc>
              </a:tr>
              <a:tr h="290513">
                <a:tc>
                  <a:txBody>
                    <a:bodyPr/>
                    <a:lstStyle/>
                    <a:p>
                      <a:pPr marL="0" marR="0">
                        <a:lnSpc>
                          <a:spcPct val="115000"/>
                        </a:lnSpc>
                        <a:spcBef>
                          <a:spcPts val="0"/>
                        </a:spcBef>
                        <a:spcAft>
                          <a:spcPts val="0"/>
                        </a:spcAft>
                      </a:pPr>
                      <a:r>
                        <a:rPr lang="sr-Latn-CS" sz="1100">
                          <a:latin typeface="Calibri"/>
                          <a:ea typeface="Times New Roman"/>
                          <a:cs typeface="Times New Roman"/>
                        </a:rPr>
                        <a:t>Paripović Sonja</a:t>
                      </a:r>
                      <a:endParaRPr lang="en-US" sz="1100">
                        <a:latin typeface="Calibri"/>
                        <a:ea typeface="Times New Roman"/>
                        <a:cs typeface="Times New Roman"/>
                      </a:endParaRPr>
                    </a:p>
                  </a:txBody>
                  <a:tcPr marL="68580" marR="68580" marT="0" marB="0"/>
                </a:tc>
                <a:tc>
                  <a:txBody>
                    <a:bodyPr/>
                    <a:lstStyle/>
                    <a:p>
                      <a:pPr marL="0" marR="0">
                        <a:lnSpc>
                          <a:spcPct val="100000"/>
                        </a:lnSpc>
                        <a:spcBef>
                          <a:spcPts val="0"/>
                        </a:spcBef>
                        <a:spcAft>
                          <a:spcPts val="0"/>
                        </a:spcAft>
                      </a:pPr>
                      <a:endParaRPr lang="sr-Latn-CS" sz="1100">
                        <a:latin typeface="Calibri"/>
                        <a:ea typeface="Times New Roman"/>
                        <a:cs typeface="Times New Roman"/>
                      </a:endParaRPr>
                    </a:p>
                  </a:txBody>
                  <a:tcPr marL="68580" marR="68580" marT="0" marB="0"/>
                </a:tc>
                <a:tc>
                  <a:txBody>
                    <a:bodyPr/>
                    <a:lstStyle/>
                    <a:p>
                      <a:pPr marL="0" marR="0">
                        <a:lnSpc>
                          <a:spcPct val="100000"/>
                        </a:lnSpc>
                        <a:spcBef>
                          <a:spcPts val="0"/>
                        </a:spcBef>
                        <a:spcAft>
                          <a:spcPts val="0"/>
                        </a:spcAft>
                      </a:pPr>
                      <a:r>
                        <a:rPr lang="sr-Latn-CS" sz="1100">
                          <a:latin typeface="Calibri"/>
                          <a:ea typeface="Times New Roman"/>
                          <a:cs typeface="Times New Roman"/>
                        </a:rPr>
                        <a:t>paripovics@gmail.com</a:t>
                      </a:r>
                      <a:endParaRPr lang="en-US" sz="1100">
                        <a:latin typeface="Calibri"/>
                        <a:ea typeface="Times New Roman"/>
                        <a:cs typeface="Times New Roman"/>
                      </a:endParaRPr>
                    </a:p>
                  </a:txBody>
                  <a:tcPr marL="68580" marR="68580" marT="0" marB="0"/>
                </a:tc>
              </a:tr>
              <a:tr h="290513">
                <a:tc>
                  <a:txBody>
                    <a:bodyPr/>
                    <a:lstStyle/>
                    <a:p>
                      <a:pPr marL="0" marR="0">
                        <a:lnSpc>
                          <a:spcPct val="115000"/>
                        </a:lnSpc>
                        <a:spcBef>
                          <a:spcPts val="0"/>
                        </a:spcBef>
                        <a:spcAft>
                          <a:spcPts val="0"/>
                        </a:spcAft>
                      </a:pPr>
                      <a:r>
                        <a:rPr lang="sr-Latn-CS" sz="1100">
                          <a:latin typeface="Calibri"/>
                          <a:ea typeface="Times New Roman"/>
                          <a:cs typeface="Times New Roman"/>
                        </a:rPr>
                        <a:t>Vladisavljev Mirjana </a:t>
                      </a:r>
                      <a:endParaRPr lang="en-US" sz="1100">
                        <a:latin typeface="Calibri"/>
                        <a:ea typeface="Times New Roman"/>
                        <a:cs typeface="Times New Roman"/>
                      </a:endParaRPr>
                    </a:p>
                  </a:txBody>
                  <a:tcPr marL="68580" marR="68580" marT="0" marB="0"/>
                </a:tc>
                <a:tc>
                  <a:txBody>
                    <a:bodyPr/>
                    <a:lstStyle/>
                    <a:p>
                      <a:pPr marL="0" marR="0">
                        <a:lnSpc>
                          <a:spcPct val="100000"/>
                        </a:lnSpc>
                        <a:spcBef>
                          <a:spcPts val="0"/>
                        </a:spcBef>
                        <a:spcAft>
                          <a:spcPts val="0"/>
                        </a:spcAft>
                      </a:pPr>
                      <a:endParaRPr lang="sr-Latn-CS" sz="1100">
                        <a:latin typeface="Calibri"/>
                        <a:ea typeface="Times New Roman"/>
                        <a:cs typeface="Times New Roman"/>
                      </a:endParaRPr>
                    </a:p>
                  </a:txBody>
                  <a:tcPr marL="68580" marR="68580" marT="0" marB="0"/>
                </a:tc>
                <a:tc>
                  <a:txBody>
                    <a:bodyPr/>
                    <a:lstStyle/>
                    <a:p>
                      <a:pPr marL="0" marR="0">
                        <a:lnSpc>
                          <a:spcPct val="100000"/>
                        </a:lnSpc>
                        <a:spcBef>
                          <a:spcPts val="0"/>
                        </a:spcBef>
                        <a:spcAft>
                          <a:spcPts val="0"/>
                        </a:spcAft>
                      </a:pPr>
                      <a:r>
                        <a:rPr lang="sr-Latn-CS" sz="1100">
                          <a:latin typeface="Calibri"/>
                          <a:ea typeface="Times New Roman"/>
                          <a:cs typeface="Times New Roman"/>
                        </a:rPr>
                        <a:t>TV Kanal 9</a:t>
                      </a:r>
                      <a:endParaRPr lang="en-US" sz="1100">
                        <a:latin typeface="Calibri"/>
                        <a:ea typeface="Times New Roman"/>
                        <a:cs typeface="Times New Roman"/>
                      </a:endParaRPr>
                    </a:p>
                    <a:p>
                      <a:pPr marL="0" marR="0">
                        <a:lnSpc>
                          <a:spcPct val="100000"/>
                        </a:lnSpc>
                        <a:spcBef>
                          <a:spcPts val="0"/>
                        </a:spcBef>
                        <a:spcAft>
                          <a:spcPts val="0"/>
                        </a:spcAft>
                      </a:pPr>
                      <a:r>
                        <a:rPr lang="sr-Latn-CS" sz="1100">
                          <a:latin typeface="Calibri"/>
                          <a:ea typeface="Times New Roman"/>
                          <a:cs typeface="Times New Roman"/>
                        </a:rPr>
                        <a:t>vladisavljevmirjana@yahoo.com</a:t>
                      </a:r>
                      <a:endParaRPr lang="en-US" sz="1100">
                        <a:latin typeface="Calibri"/>
                        <a:ea typeface="Times New Roman"/>
                        <a:cs typeface="Times New Roman"/>
                      </a:endParaRPr>
                    </a:p>
                  </a:txBody>
                  <a:tcPr marL="68580" marR="68580" marT="0" marB="0"/>
                </a:tc>
              </a:tr>
              <a:tr h="290513">
                <a:tc>
                  <a:txBody>
                    <a:bodyPr/>
                    <a:lstStyle/>
                    <a:p>
                      <a:pPr marL="0" marR="0">
                        <a:lnSpc>
                          <a:spcPct val="115000"/>
                        </a:lnSpc>
                        <a:spcBef>
                          <a:spcPts val="0"/>
                        </a:spcBef>
                        <a:spcAft>
                          <a:spcPts val="0"/>
                        </a:spcAft>
                      </a:pPr>
                      <a:r>
                        <a:rPr lang="sr-Latn-CS" sz="1100">
                          <a:latin typeface="Calibri"/>
                          <a:ea typeface="Times New Roman"/>
                          <a:cs typeface="Times New Roman"/>
                        </a:rPr>
                        <a:t>Petrovic Radmila</a:t>
                      </a:r>
                      <a:endParaRPr lang="en-US" sz="1100">
                        <a:latin typeface="Calibri"/>
                        <a:ea typeface="Times New Roman"/>
                        <a:cs typeface="Times New Roman"/>
                      </a:endParaRPr>
                    </a:p>
                  </a:txBody>
                  <a:tcPr marL="68580" marR="68580" marT="0" marB="0"/>
                </a:tc>
                <a:tc>
                  <a:txBody>
                    <a:bodyPr/>
                    <a:lstStyle/>
                    <a:p>
                      <a:pPr marL="0" marR="0">
                        <a:lnSpc>
                          <a:spcPct val="100000"/>
                        </a:lnSpc>
                        <a:spcBef>
                          <a:spcPts val="0"/>
                        </a:spcBef>
                        <a:spcAft>
                          <a:spcPts val="0"/>
                        </a:spcAft>
                      </a:pPr>
                      <a:endParaRPr lang="sr-Latn-CS" sz="1100">
                        <a:latin typeface="Calibri"/>
                        <a:ea typeface="Times New Roman"/>
                        <a:cs typeface="Times New Roman"/>
                      </a:endParaRPr>
                    </a:p>
                  </a:txBody>
                  <a:tcPr marL="68580" marR="68580" marT="0" marB="0"/>
                </a:tc>
                <a:tc>
                  <a:txBody>
                    <a:bodyPr/>
                    <a:lstStyle/>
                    <a:p>
                      <a:pPr marL="0" marR="0">
                        <a:lnSpc>
                          <a:spcPct val="100000"/>
                        </a:lnSpc>
                        <a:spcBef>
                          <a:spcPts val="0"/>
                        </a:spcBef>
                        <a:spcAft>
                          <a:spcPts val="0"/>
                        </a:spcAft>
                      </a:pPr>
                      <a:r>
                        <a:rPr lang="sr-Latn-CS" sz="1100">
                          <a:latin typeface="Calibri"/>
                          <a:ea typeface="Times New Roman"/>
                          <a:cs typeface="Times New Roman"/>
                        </a:rPr>
                        <a:t>Petrovicradmila57@yahoo.com</a:t>
                      </a:r>
                      <a:endParaRPr lang="en-US" sz="1100">
                        <a:latin typeface="Calibri"/>
                        <a:ea typeface="Times New Roman"/>
                        <a:cs typeface="Times New Roman"/>
                      </a:endParaRPr>
                    </a:p>
                  </a:txBody>
                  <a:tcPr marL="68580" marR="68580" marT="0" marB="0"/>
                </a:tc>
              </a:tr>
              <a:tr h="290513">
                <a:tc>
                  <a:txBody>
                    <a:bodyPr/>
                    <a:lstStyle/>
                    <a:p>
                      <a:pPr marL="0" marR="0">
                        <a:lnSpc>
                          <a:spcPct val="115000"/>
                        </a:lnSpc>
                        <a:spcBef>
                          <a:spcPts val="0"/>
                        </a:spcBef>
                        <a:spcAft>
                          <a:spcPts val="0"/>
                        </a:spcAft>
                      </a:pPr>
                      <a:r>
                        <a:rPr lang="sr-Latn-CS" sz="1100" dirty="0">
                          <a:latin typeface="Calibri"/>
                          <a:ea typeface="Times New Roman"/>
                          <a:cs typeface="Times New Roman"/>
                        </a:rPr>
                        <a:t>Aleksandra Backovic</a:t>
                      </a:r>
                      <a:endParaRPr lang="en-US" sz="1100" dirty="0">
                        <a:latin typeface="Calibri"/>
                        <a:ea typeface="Times New Roman"/>
                        <a:cs typeface="Times New Roman"/>
                      </a:endParaRPr>
                    </a:p>
                  </a:txBody>
                  <a:tcPr marL="68580" marR="68580" marT="0" marB="0"/>
                </a:tc>
                <a:tc>
                  <a:txBody>
                    <a:bodyPr/>
                    <a:lstStyle/>
                    <a:p>
                      <a:pPr marL="0" marR="0">
                        <a:lnSpc>
                          <a:spcPct val="100000"/>
                        </a:lnSpc>
                        <a:spcBef>
                          <a:spcPts val="0"/>
                        </a:spcBef>
                        <a:spcAft>
                          <a:spcPts val="0"/>
                        </a:spcAft>
                      </a:pPr>
                      <a:endParaRPr lang="sr-Latn-CS" sz="1100" dirty="0">
                        <a:latin typeface="Calibri"/>
                        <a:ea typeface="Times New Roman"/>
                        <a:cs typeface="Times New Roman"/>
                      </a:endParaRPr>
                    </a:p>
                  </a:txBody>
                  <a:tcPr marL="68580" marR="68580" marT="0" marB="0"/>
                </a:tc>
                <a:tc>
                  <a:txBody>
                    <a:bodyPr/>
                    <a:lstStyle/>
                    <a:p>
                      <a:pPr marL="0" marR="0">
                        <a:lnSpc>
                          <a:spcPct val="100000"/>
                        </a:lnSpc>
                        <a:spcBef>
                          <a:spcPts val="0"/>
                        </a:spcBef>
                        <a:spcAft>
                          <a:spcPts val="0"/>
                        </a:spcAft>
                      </a:pPr>
                      <a:r>
                        <a:rPr lang="sr-Latn-CS" sz="1100" dirty="0">
                          <a:latin typeface="Calibri"/>
                          <a:ea typeface="Times New Roman"/>
                          <a:cs typeface="Times New Roman"/>
                        </a:rPr>
                        <a:t>Saska2605@gmail.com</a:t>
                      </a:r>
                      <a:endParaRPr lang="en-US" sz="1100" dirty="0">
                        <a:latin typeface="Calibri"/>
                        <a:ea typeface="Times New Roman"/>
                        <a:cs typeface="Times New Roman"/>
                      </a:endParaRPr>
                    </a:p>
                  </a:txBody>
                  <a:tcPr marL="68580" marR="68580" marT="0" marB="0"/>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dirty="0" smtClean="0"/>
              <a:t>Zbirni podaci </a:t>
            </a:r>
            <a:endParaRPr lang="en-US" dirty="0"/>
          </a:p>
        </p:txBody>
      </p:sp>
      <p:sp>
        <p:nvSpPr>
          <p:cNvPr id="3" name="Content Placeholder 2"/>
          <p:cNvSpPr>
            <a:spLocks noGrp="1"/>
          </p:cNvSpPr>
          <p:nvPr>
            <p:ph sz="quarter" idx="1"/>
          </p:nvPr>
        </p:nvSpPr>
        <p:spPr/>
        <p:txBody>
          <a:bodyPr/>
          <a:lstStyle/>
          <a:p>
            <a:r>
              <a:rPr lang="sr-Latn-CS" dirty="0" smtClean="0"/>
              <a:t>Od prisutnih su se 61 učesnica  zapisale u formulare sa podacima za prijavu u članstvo. Tu je bilo tri pedagoškinje, jedna psihološkinja, dve učiteljice i 55 vaspitačica.</a:t>
            </a:r>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76</TotalTime>
  <Words>473</Words>
  <Application>Microsoft Office PowerPoint</Application>
  <PresentationFormat>On-screen Show (4:3)</PresentationFormat>
  <Paragraphs>94</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Median</vt:lpstr>
      <vt:lpstr>ALUMNI KLUB </vt:lpstr>
      <vt:lpstr>IZVEŠTAJ O PRIPREMAMA  ZA OSNIVANJE  ALUMNI KLUBA   VSOV NS </vt:lpstr>
      <vt:lpstr> Pozivno pismo  na sajtu Škole počinje rečima: </vt:lpstr>
      <vt:lpstr> Pozivno pismo  na sajtu Škole počinje rečima: </vt:lpstr>
      <vt:lpstr> Pozivno pismo  na sajtu Škole počinje rečima: </vt:lpstr>
      <vt:lpstr> Formular  za prijavu članstva u Alumni klubu vsov ns : </vt:lpstr>
      <vt:lpstr>Rezultati anketiranja do 23.11.2012.</vt:lpstr>
      <vt:lpstr>Lista inicijalne grupe članova za Alumni klub </vt:lpstr>
      <vt:lpstr>Zbirni podaci </vt:lpstr>
      <vt:lpstr>Mesta iz kojih dolaze članovi Kluba</vt:lpstr>
      <vt:lpstr>Oblasti interesovanja budućih članica </vt:lpstr>
      <vt:lpstr>Komunikacija za osnivanje ALUMNI KLUBA   VSOV NS  www.vaspitacns.edu.rs  vaspitac.alumni.ns@gmail.com</vt:lpstr>
      <vt:lpstr>INICIJATIVA</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Izgradnja kulture kvaliteta u VSOV NS Polazišta, principi, ciljevi, aktivnosti, učesnici i rokovi </dc:title>
  <dc:creator>PC1</dc:creator>
  <cp:lastModifiedBy>direktor</cp:lastModifiedBy>
  <cp:revision>11</cp:revision>
  <dcterms:created xsi:type="dcterms:W3CDTF">2012-09-18T12:05:20Z</dcterms:created>
  <dcterms:modified xsi:type="dcterms:W3CDTF">2014-05-28T09:19:04Z</dcterms:modified>
</cp:coreProperties>
</file>